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4A955A4-B52C-4478-9A8C-0959D79E71BF}">
  <a:tblStyle styleId="{84A955A4-B52C-4478-9A8C-0959D79E71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Nuni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Nunito-italic.fntdata"/><Relationship Id="rId10" Type="http://schemas.openxmlformats.org/officeDocument/2006/relationships/slide" Target="slides/slide4.xml"/><Relationship Id="rId54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rsouza.com/2010/03/17/kernel-functions-for-machine-learning-applications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a07de6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a07de6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87819966_7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887819966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887819966_4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887819966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87819966_4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887819966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887819966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887819966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a07de6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a07de6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87819966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388781996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http://scikit-learn.org/stable/modules/generated/sklearn.metrics.confusion_matrix.html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887819966_7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887819966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887819966_7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887819966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887819966_7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3887819966_7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887819966_7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3887819966_7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87819966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87819966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a07de63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9a07de6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87819966_7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887819966_7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Assumptions: Residuals are normally distributed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Residual plots should show distribution similarly on top and below the horizontal 0 line and across all x values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887819966_3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887819966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http://www.sthda.com/english/wiki/cox-proportional-hazards-model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a3205a1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a3205a1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887819966_3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887819966_3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87819966_7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87819966_7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887819966_7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887819966_7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887819966_1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887819966_1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https://www.stat.nus.edu.sg/~stachenz/ST3242Notes4.pdf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87819966_1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87819966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87819966_1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87819966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9a07de6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9a07de6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887819966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887819966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a07de63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9a07de63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a3205a1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a3205a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a07de6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a07de6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9a07de6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9a07de6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887819966_7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3887819966_7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887819966_5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388781996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http://crsouza.com/2010/03/17/kernel-functions-for-machine-learning-applications/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887819966_5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3887819966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878199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878199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87819966_1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87819966_1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8781996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88781996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87819966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887819966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3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  <a:defRPr b="0" i="0" sz="3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34" name="Google Shape;134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38" name="Google Shape;138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142" name="Google Shape;14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46" name="Google Shape;14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150" name="Google Shape;15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54" name="Google Shape;154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159" name="Google Shape;15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3" name="Google Shape;16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200" name="Google Shape;200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205" name="Google Shape;20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209" name="Google Shape;209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3"/>
          <p:cNvGrpSpPr/>
          <p:nvPr/>
        </p:nvGrpSpPr>
        <p:grpSpPr>
          <a:xfrm>
            <a:off x="5959222" y="4119576"/>
            <a:ext cx="2520951" cy="1024165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7" name="Google Shape;227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231" name="Google Shape;23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235" name="Google Shape;235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83" name="Google Shape;83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199149" y="2"/>
            <a:ext cx="2795413" cy="1083308"/>
            <a:chOff x="6917201" y="0"/>
            <a:chExt cx="2227777" cy="863400"/>
          </a:xfrm>
        </p:grpSpPr>
        <p:sp>
          <p:nvSpPr>
            <p:cNvPr id="87" name="Google Shape;87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b="0" i="0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02" name="Google Shape;102;p1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07" name="Google Shape;107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0"/>
          <p:cNvGrpSpPr/>
          <p:nvPr/>
        </p:nvGrpSpPr>
        <p:grpSpPr>
          <a:xfrm>
            <a:off x="5886353" y="1243"/>
            <a:ext cx="3257454" cy="1261514"/>
            <a:chOff x="6917201" y="0"/>
            <a:chExt cx="2227777" cy="863400"/>
          </a:xfrm>
        </p:grpSpPr>
        <p:sp>
          <p:nvSpPr>
            <p:cNvPr id="111" name="Google Shape;111;p1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"/>
              <a:buNone/>
              <a:defRPr b="0" i="0" sz="3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ites.google.com/view/olt-analysis/" TargetMode="External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ctrTitle"/>
          </p:nvPr>
        </p:nvSpPr>
        <p:spPr>
          <a:xfrm>
            <a:off x="1192825" y="1382550"/>
            <a:ext cx="68271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rPr lang="en" sz="3200"/>
              <a:t>Liver Transplant Data Analysis</a:t>
            </a:r>
            <a:endParaRPr b="0" i="0" sz="3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25"/>
          <p:cNvSpPr txBox="1"/>
          <p:nvPr>
            <p:ph idx="1" type="subTitle"/>
          </p:nvPr>
        </p:nvSpPr>
        <p:spPr>
          <a:xfrm>
            <a:off x="1858700" y="29559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Team H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ACK</a:t>
            </a:r>
            <a:endParaRPr b="0" i="1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Yujia Deng, Ang Mai, Hyun Jun Choi</a:t>
            </a:r>
            <a:endParaRPr b="0" i="1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b="0" i="1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0" i="1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/2018</a:t>
            </a:r>
            <a:endParaRPr b="0" i="1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 Analysis</a:t>
            </a:r>
            <a:endParaRPr/>
          </a:p>
        </p:txBody>
      </p:sp>
      <p:sp>
        <p:nvSpPr>
          <p:cNvPr id="393" name="Google Shape;393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/>
        </p:nvSpPr>
        <p:spPr>
          <a:xfrm>
            <a:off x="3977776" y="1794501"/>
            <a:ext cx="478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 or 1</a:t>
            </a:r>
            <a:endParaRPr b="1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1251300" y="1957861"/>
            <a:ext cx="2100600" cy="207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Graft Survival Prediction</a:t>
            </a:r>
            <a:endParaRPr b="0" i="0" sz="2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0" name="Google Shape;400;p35"/>
          <p:cNvCxnSpPr>
            <a:stCxn id="399" idx="0"/>
          </p:cNvCxnSpPr>
          <p:nvPr/>
        </p:nvCxnSpPr>
        <p:spPr>
          <a:xfrm>
            <a:off x="2301600" y="1957861"/>
            <a:ext cx="17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35"/>
          <p:cNvCxnSpPr>
            <a:stCxn id="399" idx="4"/>
            <a:endCxn id="402" idx="1"/>
          </p:cNvCxnSpPr>
          <p:nvPr/>
        </p:nvCxnSpPr>
        <p:spPr>
          <a:xfrm>
            <a:off x="2301600" y="4034161"/>
            <a:ext cx="170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35"/>
          <p:cNvCxnSpPr>
            <a:stCxn id="399" idx="6"/>
            <a:endCxn id="404" idx="1"/>
          </p:cNvCxnSpPr>
          <p:nvPr/>
        </p:nvCxnSpPr>
        <p:spPr>
          <a:xfrm>
            <a:off x="3351900" y="2996011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35"/>
          <p:cNvSpPr txBox="1"/>
          <p:nvPr/>
        </p:nvSpPr>
        <p:spPr>
          <a:xfrm>
            <a:off x="4247262" y="1639500"/>
            <a:ext cx="1628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247276" y="2695750"/>
            <a:ext cx="1628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4262612" y="3752007"/>
            <a:ext cx="1978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Survival Analysis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163" y="2241689"/>
            <a:ext cx="578612" cy="479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/>
          <p:nvPr/>
        </p:nvSpPr>
        <p:spPr>
          <a:xfrm>
            <a:off x="4051565" y="1816837"/>
            <a:ext cx="219600" cy="290700"/>
          </a:xfrm>
          <a:prstGeom prst="foldedCorner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7627" y="2859919"/>
            <a:ext cx="273594" cy="27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7629" y="3898001"/>
            <a:ext cx="273594" cy="27204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Data Analysis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6214574" y="1840954"/>
            <a:ext cx="1451700" cy="3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b="0" i="0" sz="9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4247263" y="1924515"/>
            <a:ext cx="1706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 survival in 1 month, 2 months, 3 months, 6 months, 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9 months, and 1 year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4247271" y="2992999"/>
            <a:ext cx="1762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 survival time (GTIME)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4247271" y="4037015"/>
            <a:ext cx="1762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 time and probability until graft failure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6214574" y="2927005"/>
            <a:ext cx="1451700" cy="3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6214574" y="3872747"/>
            <a:ext cx="1451700" cy="3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Cox Regression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5"/>
          <p:cNvSpPr txBox="1"/>
          <p:nvPr>
            <p:ph idx="1" type="subTitle"/>
          </p:nvPr>
        </p:nvSpPr>
        <p:spPr>
          <a:xfrm>
            <a:off x="819150" y="1322100"/>
            <a:ext cx="379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Approaches and Data Sources </a:t>
            </a:r>
            <a:endParaRPr/>
          </a:p>
        </p:txBody>
      </p:sp>
      <p:sp>
        <p:nvSpPr>
          <p:cNvPr id="418" name="Google Shape;418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/>
          <p:nvPr/>
        </p:nvSpPr>
        <p:spPr>
          <a:xfrm>
            <a:off x="5320100" y="2008250"/>
            <a:ext cx="2224500" cy="9357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subsets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Preprocessing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3365225" y="2008250"/>
            <a:ext cx="2224500" cy="935700"/>
          </a:xfrm>
          <a:prstGeom prst="chevron">
            <a:avLst>
              <a:gd fmla="val 50000" name="adj"/>
            </a:avLst>
          </a:prstGeom>
          <a:solidFill>
            <a:srgbClr val="3D4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 invalid &amp; non-</a:t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useful data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5527025" y="2943950"/>
            <a:ext cx="1554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Subset the data conditioning on GTIME and GSTATUS to create 6 new sets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New indicator variables of graft survival less than 1 month, 2 months, 3 months, 6 months, 9 months, and 1 year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3712338" y="2935275"/>
            <a:ext cx="1527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Remove observations whose GTIME&gt;PTIME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PSTATUS=1 and GSTATUS=0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Also check PX_STAT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Remove post-transplant variables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210488" y="1563325"/>
            <a:ext cx="444925" cy="4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/>
          <p:nvPr/>
        </p:nvSpPr>
        <p:spPr>
          <a:xfrm>
            <a:off x="1407375" y="2008250"/>
            <a:ext cx="2224500" cy="9357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Deal with missing values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1449950" y="2935275"/>
            <a:ext cx="2051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Check missing cells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Assume Missing At Random (MAR)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Categorical variables: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Impute by mode or assign to unknown category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Continuous variables: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Impute by Predictive Mean Matching</a:t>
            </a:r>
            <a:endParaRPr b="0" i="0" sz="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888" y="1491651"/>
            <a:ext cx="588275" cy="5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4738" y="1638662"/>
            <a:ext cx="294250" cy="2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Preprocessing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3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 Value Imputation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575" y="1400425"/>
            <a:ext cx="3707975" cy="3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875" y="2200050"/>
            <a:ext cx="393599" cy="393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875" y="3713625"/>
            <a:ext cx="393600" cy="393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37"/>
          <p:cNvSpPr txBox="1"/>
          <p:nvPr/>
        </p:nvSpPr>
        <p:spPr>
          <a:xfrm>
            <a:off x="1408725" y="2188300"/>
            <a:ext cx="18669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Variables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7"/>
          <p:cNvSpPr txBox="1"/>
          <p:nvPr/>
        </p:nvSpPr>
        <p:spPr>
          <a:xfrm>
            <a:off x="1408725" y="3712300"/>
            <a:ext cx="18669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Variables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1441500" y="2563675"/>
            <a:ext cx="3221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 Already had unknown category defined: 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assign to unknown category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Had no unknown category defined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&gt;0.05 missing: create an unknown category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&lt;0.05 missing: assign to mode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1441500" y="4087675"/>
            <a:ext cx="3221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Predictive Mean Matching</a:t>
            </a:r>
            <a:endParaRPr b="1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7668400" y="4003225"/>
            <a:ext cx="565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Imputed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Obsered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37"/>
          <p:cNvCxnSpPr/>
          <p:nvPr/>
        </p:nvCxnSpPr>
        <p:spPr>
          <a:xfrm>
            <a:off x="7174300" y="4158725"/>
            <a:ext cx="494100" cy="0"/>
          </a:xfrm>
          <a:prstGeom prst="straightConnector1">
            <a:avLst/>
          </a:prstGeom>
          <a:noFill/>
          <a:ln cap="flat" cmpd="sng" w="9525">
            <a:solidFill>
              <a:srgbClr val="E454C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37"/>
          <p:cNvCxnSpPr/>
          <p:nvPr/>
        </p:nvCxnSpPr>
        <p:spPr>
          <a:xfrm>
            <a:off x="7174300" y="4285075"/>
            <a:ext cx="494100" cy="0"/>
          </a:xfrm>
          <a:prstGeom prst="straightConnector1">
            <a:avLst/>
          </a:prstGeom>
          <a:noFill/>
          <a:ln cap="flat" cmpd="sng" w="9525">
            <a:solidFill>
              <a:srgbClr val="218E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742950" y="845600"/>
            <a:ext cx="7767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Dataset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6" name="Google Shape;4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846162"/>
            <a:ext cx="3173375" cy="266261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 txBox="1"/>
          <p:nvPr/>
        </p:nvSpPr>
        <p:spPr>
          <a:xfrm>
            <a:off x="4661425" y="2118575"/>
            <a:ext cx="41280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is not linearly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separable.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Imbalanced dataset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number of blue points &gt;&gt; that of red points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can I try to solve them?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4188025" y="2012825"/>
            <a:ext cx="473400" cy="4734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8"/>
          <p:cNvSpPr/>
          <p:nvPr/>
        </p:nvSpPr>
        <p:spPr>
          <a:xfrm>
            <a:off x="4188025" y="3702763"/>
            <a:ext cx="4734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8"/>
          <p:cNvSpPr/>
          <p:nvPr/>
        </p:nvSpPr>
        <p:spPr>
          <a:xfrm>
            <a:off x="4188025" y="2851025"/>
            <a:ext cx="473400" cy="4734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"/>
          <p:cNvSpPr txBox="1"/>
          <p:nvPr>
            <p:ph type="title"/>
          </p:nvPr>
        </p:nvSpPr>
        <p:spPr>
          <a:xfrm>
            <a:off x="742950" y="845600"/>
            <a:ext cx="7767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SVMs and Kernel Function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7" name="Google Shape;4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49" y="1837545"/>
            <a:ext cx="2366325" cy="18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 txBox="1"/>
          <p:nvPr/>
        </p:nvSpPr>
        <p:spPr>
          <a:xfrm>
            <a:off x="2012976" y="2233575"/>
            <a:ext cx="139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Kernel Function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39"/>
          <p:cNvCxnSpPr/>
          <p:nvPr/>
        </p:nvCxnSpPr>
        <p:spPr>
          <a:xfrm>
            <a:off x="2336533" y="2682139"/>
            <a:ext cx="795600" cy="0"/>
          </a:xfrm>
          <a:prstGeom prst="straightConnector1">
            <a:avLst/>
          </a:prstGeom>
          <a:noFill/>
          <a:ln cap="flat" cmpd="sng" w="63500">
            <a:solidFill>
              <a:srgbClr val="00786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0" name="Google Shape;47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5675" y="16848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/>
          <p:nvPr/>
        </p:nvSpPr>
        <p:spPr>
          <a:xfrm>
            <a:off x="3665400" y="3373800"/>
            <a:ext cx="6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5499625" y="2042375"/>
            <a:ext cx="33684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is not linearly separable.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Feature selection method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Kernel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Imbalanced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Oversampling method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5026225" y="1936625"/>
            <a:ext cx="473400" cy="4734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5026225" y="3079625"/>
            <a:ext cx="473400" cy="4734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492" y="1990505"/>
            <a:ext cx="1545600" cy="138329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idx="1" type="body"/>
          </p:nvPr>
        </p:nvSpPr>
        <p:spPr>
          <a:xfrm>
            <a:off x="4888100" y="2024425"/>
            <a:ext cx="2757000" cy="2333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Find hyperplane which classif</a:t>
            </a:r>
            <a:r>
              <a:rPr lang="en" sz="1000">
                <a:solidFill>
                  <a:schemeClr val="accent1"/>
                </a:solidFill>
              </a:rPr>
              <a:t>ies </a:t>
            </a:r>
            <a: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labels. </a:t>
            </a:r>
            <a:b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0"/>
          <p:cNvSpPr txBox="1"/>
          <p:nvPr>
            <p:ph type="title"/>
          </p:nvPr>
        </p:nvSpPr>
        <p:spPr>
          <a:xfrm>
            <a:off x="742950" y="845600"/>
            <a:ext cx="7767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Classification Models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3" name="Google Shape;483;p40"/>
          <p:cNvSpPr txBox="1"/>
          <p:nvPr>
            <p:ph idx="1" type="body"/>
          </p:nvPr>
        </p:nvSpPr>
        <p:spPr>
          <a:xfrm>
            <a:off x="1459100" y="2024425"/>
            <a:ext cx="2757000" cy="2333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Models neurons</a:t>
            </a:r>
            <a:r>
              <a:rPr lang="en" sz="1000">
                <a:solidFill>
                  <a:schemeClr val="accent1"/>
                </a:solidFill>
              </a:rPr>
              <a:t> of </a:t>
            </a:r>
            <a: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brain. </a:t>
            </a:r>
            <a:b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"/>
          <p:cNvSpPr txBox="1"/>
          <p:nvPr/>
        </p:nvSpPr>
        <p:spPr>
          <a:xfrm>
            <a:off x="1409325" y="1568525"/>
            <a:ext cx="17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b="0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9550" y="2495425"/>
            <a:ext cx="2587175" cy="17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0"/>
          <p:cNvSpPr txBox="1"/>
          <p:nvPr/>
        </p:nvSpPr>
        <p:spPr>
          <a:xfrm>
            <a:off x="4838325" y="1568525"/>
            <a:ext cx="179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SVMs</a:t>
            </a:r>
            <a:endParaRPr b="0" i="0" sz="16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877000" y="2179925"/>
            <a:ext cx="1814650" cy="24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742950" y="845600"/>
            <a:ext cx="7767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SVMs and Kernel Function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3287584" y="3408945"/>
            <a:ext cx="29775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Kernel Functions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Polynomial Kernel</a:t>
            </a:r>
            <a:endParaRPr sz="1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Gaussian Kernel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Exponential Kernel(Radial Basis Function kernel)</a:t>
            </a:r>
            <a:endParaRPr sz="1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Laplacian Kernel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ANOVA Kernel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Hyperbolic Tangent (Sigmoid) Kernel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Rational Quadratic Kernel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1125636" y="1876606"/>
            <a:ext cx="1083000" cy="10830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1"/>
          <p:cNvSpPr/>
          <p:nvPr/>
        </p:nvSpPr>
        <p:spPr>
          <a:xfrm>
            <a:off x="3155667" y="2016067"/>
            <a:ext cx="1285200" cy="128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Select Kernel Function</a:t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6493744" y="1616765"/>
            <a:ext cx="1443900" cy="144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 and Test</a:t>
            </a:r>
            <a:endParaRPr sz="1800"/>
          </a:p>
        </p:txBody>
      </p:sp>
      <p:cxnSp>
        <p:nvCxnSpPr>
          <p:cNvPr id="498" name="Google Shape;498;p41"/>
          <p:cNvCxnSpPr>
            <a:stCxn id="495" idx="6"/>
            <a:endCxn id="496" idx="2"/>
          </p:cNvCxnSpPr>
          <p:nvPr/>
        </p:nvCxnSpPr>
        <p:spPr>
          <a:xfrm>
            <a:off x="2208636" y="2418106"/>
            <a:ext cx="947100" cy="2406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1"/>
          <p:cNvCxnSpPr>
            <a:stCxn id="496" idx="6"/>
            <a:endCxn id="497" idx="2"/>
          </p:cNvCxnSpPr>
          <p:nvPr/>
        </p:nvCxnSpPr>
        <p:spPr>
          <a:xfrm flipH="1" rot="10800000">
            <a:off x="4440867" y="2338567"/>
            <a:ext cx="2052900" cy="320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41"/>
          <p:cNvSpPr txBox="1"/>
          <p:nvPr/>
        </p:nvSpPr>
        <p:spPr>
          <a:xfrm>
            <a:off x="742950" y="2959600"/>
            <a:ext cx="19554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Calculate feature importance.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Check the accuracy by deleting unimportant feature.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Boosted decision tree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 txBox="1"/>
          <p:nvPr/>
        </p:nvSpPr>
        <p:spPr>
          <a:xfrm>
            <a:off x="4098300" y="1475300"/>
            <a:ext cx="20583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Which kernel function can transform input data into most separable feature space.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6385313" y="3095497"/>
            <a:ext cx="1902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training and testing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"/>
          <p:cNvSpPr txBox="1"/>
          <p:nvPr/>
        </p:nvSpPr>
        <p:spPr>
          <a:xfrm>
            <a:off x="742950" y="3982500"/>
            <a:ext cx="1644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400" y="1715700"/>
            <a:ext cx="2816698" cy="2894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 txBox="1"/>
          <p:nvPr/>
        </p:nvSpPr>
        <p:spPr>
          <a:xfrm>
            <a:off x="857275" y="1475100"/>
            <a:ext cx="3330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Top 30 Variables from Boosted Decision Tree in each case.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103" y="1715700"/>
            <a:ext cx="4678048" cy="28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 txBox="1"/>
          <p:nvPr/>
        </p:nvSpPr>
        <p:spPr>
          <a:xfrm>
            <a:off x="3897275" y="1475100"/>
            <a:ext cx="3246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Average Importance and Times Selected as Top 30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SVM </a:t>
            </a:r>
            <a:r>
              <a:rPr lang="en"/>
              <a:t>results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0" name="Google Shape;520;p43" title="Chart"/>
          <p:cNvPicPr preferRelativeResize="0"/>
          <p:nvPr/>
        </p:nvPicPr>
        <p:blipFill rotWithShape="1">
          <a:blip r:embed="rId3">
            <a:alphaModFix/>
          </a:blip>
          <a:srcRect b="0" l="0" r="4770" t="0"/>
          <a:stretch/>
        </p:blipFill>
        <p:spPr>
          <a:xfrm>
            <a:off x="930450" y="1493675"/>
            <a:ext cx="2555825" cy="16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0" y="3152775"/>
            <a:ext cx="2795924" cy="17283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5">
            <a:alphaModFix/>
          </a:blip>
          <a:srcRect b="0" l="7647" r="7563" t="6620"/>
          <a:stretch/>
        </p:blipFill>
        <p:spPr>
          <a:xfrm>
            <a:off x="3726375" y="1366525"/>
            <a:ext cx="4792474" cy="282734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3"/>
          <p:cNvSpPr txBox="1"/>
          <p:nvPr/>
        </p:nvSpPr>
        <p:spPr>
          <a:xfrm>
            <a:off x="4382075" y="4124100"/>
            <a:ext cx="573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Removing unimportant features leads to improvement in model accuracy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3993275" y="4074900"/>
            <a:ext cx="337800" cy="3255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3"/>
          <p:cNvSpPr txBox="1"/>
          <p:nvPr/>
        </p:nvSpPr>
        <p:spPr>
          <a:xfrm>
            <a:off x="4382075" y="4531000"/>
            <a:ext cx="573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Very small improvements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3993275" y="4506400"/>
            <a:ext cx="337800" cy="3255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55" name="Google Shape;255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885750" y="1784600"/>
            <a:ext cx="564600" cy="564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1683450" y="1633400"/>
            <a:ext cx="60177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Definition, plan, SIPOC, milestones, schedule, technical feasibility, goal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885750" y="2486000"/>
            <a:ext cx="564600" cy="564600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885750" y="3209900"/>
            <a:ext cx="564600" cy="5646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885750" y="3933800"/>
            <a:ext cx="564600" cy="564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1683450" y="2349200"/>
            <a:ext cx="5929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Preprocessing, exploration, classification, regression, survival analysis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1683450" y="3056600"/>
            <a:ext cx="64380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Product Demo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Website including data exploration and prediction tools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1687800" y="3791600"/>
            <a:ext cx="576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Closeout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 &amp; improvement, learning experience, future works, open questions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NNs </a:t>
            </a:r>
            <a:r>
              <a:rPr lang="en"/>
              <a:t>results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3" name="Google Shape;533;p4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72500"/>
            <a:ext cx="2532799" cy="15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00" y="3093925"/>
            <a:ext cx="2621951" cy="1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4120100" y="3910875"/>
            <a:ext cx="573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Removing unimportant features leads to improvement in model accuracy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3731300" y="3861675"/>
            <a:ext cx="388800" cy="3747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4120100" y="4317775"/>
            <a:ext cx="573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focus on survival in 90 days (G90)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3731300" y="4293175"/>
            <a:ext cx="388800" cy="3747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 rotWithShape="1">
          <a:blip r:embed="rId5">
            <a:alphaModFix/>
          </a:blip>
          <a:srcRect b="0" l="7975" r="9119" t="0"/>
          <a:stretch/>
        </p:blipFill>
        <p:spPr>
          <a:xfrm>
            <a:off x="3731300" y="1497525"/>
            <a:ext cx="4346725" cy="230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850" y="2230359"/>
            <a:ext cx="3185400" cy="110899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Confusion Matrix in Python</a:t>
            </a: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45"/>
          <p:cNvSpPr txBox="1"/>
          <p:nvPr/>
        </p:nvSpPr>
        <p:spPr>
          <a:xfrm>
            <a:off x="1401150" y="2327550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1401150" y="2870125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2377300" y="2027113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4072750" y="2027113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907425" y="2544425"/>
            <a:ext cx="106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2886275" y="1785925"/>
            <a:ext cx="106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5"/>
          <p:cNvSpPr txBox="1"/>
          <p:nvPr/>
        </p:nvSpPr>
        <p:spPr>
          <a:xfrm>
            <a:off x="2231200" y="2327550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TN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5"/>
          <p:cNvSpPr txBox="1"/>
          <p:nvPr/>
        </p:nvSpPr>
        <p:spPr>
          <a:xfrm>
            <a:off x="2231200" y="2870125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FN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3808050" y="2327550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FP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3808050" y="2870125"/>
            <a:ext cx="46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TP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5438900" y="2257400"/>
            <a:ext cx="23052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TPR=TP/(FN+TP)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FPR=FP/(FP+TN)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PPV=TP/(TP+FP)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F1=2TP/(2TP+FP+FN)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ACC=(TP+TN)/Total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9" name="Google Shape;559;p45"/>
          <p:cNvCxnSpPr/>
          <p:nvPr/>
        </p:nvCxnSpPr>
        <p:spPr>
          <a:xfrm flipH="1">
            <a:off x="6536725" y="3053250"/>
            <a:ext cx="266100" cy="71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45"/>
          <p:cNvCxnSpPr/>
          <p:nvPr/>
        </p:nvCxnSpPr>
        <p:spPr>
          <a:xfrm flipH="1">
            <a:off x="6950000" y="3129125"/>
            <a:ext cx="195000" cy="443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45"/>
          <p:cNvSpPr txBox="1"/>
          <p:nvPr/>
        </p:nvSpPr>
        <p:spPr>
          <a:xfrm>
            <a:off x="6590575" y="2829425"/>
            <a:ext cx="16173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PPV and F1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4114100" y="2347525"/>
            <a:ext cx="901200" cy="4434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 txBox="1"/>
          <p:nvPr/>
        </p:nvSpPr>
        <p:spPr>
          <a:xfrm>
            <a:off x="1957675" y="3542575"/>
            <a:ext cx="2350200" cy="11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Model:NN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Target variable: G90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Number of Input features:60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#0 :3311, #1:251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0:Negative, 1:Positive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5"/>
          <p:cNvSpPr/>
          <p:nvPr/>
        </p:nvSpPr>
        <p:spPr>
          <a:xfrm>
            <a:off x="5459025" y="3074800"/>
            <a:ext cx="1260600" cy="334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5459025" y="3509275"/>
            <a:ext cx="1674600" cy="334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Data Exploration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2" name="Google Shape;572;p46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Preliminary Analysis</a:t>
            </a:r>
            <a:endParaRPr/>
          </a:p>
        </p:txBody>
      </p:sp>
      <p:pic>
        <p:nvPicPr>
          <p:cNvPr id="573" name="Google Shape;5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975" y="948450"/>
            <a:ext cx="4144173" cy="386657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 txBox="1"/>
          <p:nvPr/>
        </p:nvSpPr>
        <p:spPr>
          <a:xfrm>
            <a:off x="965150" y="2053500"/>
            <a:ext cx="27966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Male p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ediatric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patients of blood type AB have highest average graft survival time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Difference in average graft survival time of female and male seems to be bigger in pediatric patients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great difference in different blood types except for AB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 of these variables will be considered in multivariate analysis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Data Exploration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47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Preliminary Analysis</a:t>
            </a:r>
            <a:endParaRPr/>
          </a:p>
        </p:txBody>
      </p:sp>
      <p:sp>
        <p:nvSpPr>
          <p:cNvPr id="582" name="Google Shape;582;p47"/>
          <p:cNvSpPr txBox="1"/>
          <p:nvPr/>
        </p:nvSpPr>
        <p:spPr>
          <a:xfrm>
            <a:off x="965150" y="2053500"/>
            <a:ext cx="27333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average, graft survival across the U.S. ranges from about 800 to 1600 days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Small differences between states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Interested in the effect of living in different states on survival, so the state variable will be added to multivariate analysis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575" y="1652900"/>
            <a:ext cx="4387483" cy="26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7"/>
          <p:cNvSpPr txBox="1"/>
          <p:nvPr/>
        </p:nvSpPr>
        <p:spPr>
          <a:xfrm>
            <a:off x="3963575" y="1328900"/>
            <a:ext cx="3487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Average Graft Survival Time by State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Regression Model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48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Subset Selection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8"/>
          <p:cNvSpPr/>
          <p:nvPr/>
        </p:nvSpPr>
        <p:spPr>
          <a:xfrm>
            <a:off x="2090550" y="2289389"/>
            <a:ext cx="1334400" cy="1334400"/>
          </a:xfrm>
          <a:prstGeom prst="ellipse">
            <a:avLst/>
          </a:prstGeom>
          <a:solidFill>
            <a:srgbClr val="D956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Subset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8"/>
          <p:cNvSpPr/>
          <p:nvPr/>
        </p:nvSpPr>
        <p:spPr>
          <a:xfrm>
            <a:off x="3219461" y="2250878"/>
            <a:ext cx="1334400" cy="133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8"/>
          <p:cNvSpPr/>
          <p:nvPr/>
        </p:nvSpPr>
        <p:spPr>
          <a:xfrm>
            <a:off x="3879861" y="1429012"/>
            <a:ext cx="1334400" cy="133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Selection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8"/>
          <p:cNvSpPr/>
          <p:nvPr/>
        </p:nvSpPr>
        <p:spPr>
          <a:xfrm>
            <a:off x="5008773" y="1390500"/>
            <a:ext cx="1334400" cy="133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8"/>
          <p:cNvSpPr/>
          <p:nvPr/>
        </p:nvSpPr>
        <p:spPr>
          <a:xfrm>
            <a:off x="3890989" y="3169670"/>
            <a:ext cx="1334400" cy="133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Backward Selection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8"/>
          <p:cNvSpPr/>
          <p:nvPr/>
        </p:nvSpPr>
        <p:spPr>
          <a:xfrm>
            <a:off x="5019900" y="3131158"/>
            <a:ext cx="1334400" cy="133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8"/>
          <p:cNvSpPr txBox="1"/>
          <p:nvPr/>
        </p:nvSpPr>
        <p:spPr>
          <a:xfrm>
            <a:off x="1966350" y="3623800"/>
            <a:ext cx="18270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Consider all possible combinations of predictors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Long computational time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8"/>
          <p:cNvSpPr txBox="1"/>
          <p:nvPr/>
        </p:nvSpPr>
        <p:spPr>
          <a:xfrm>
            <a:off x="5183475" y="1705950"/>
            <a:ext cx="26031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Start with 0 variable, add 1 variable at a time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Stop when stopping rule criteria reached (AIC)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8"/>
          <p:cNvSpPr txBox="1"/>
          <p:nvPr/>
        </p:nvSpPr>
        <p:spPr>
          <a:xfrm>
            <a:off x="5183475" y="3458550"/>
            <a:ext cx="2952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Start with all variables, remove 1 variable at a time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Stop when stopping rule criteria reached (AIC)</a:t>
            </a:r>
            <a:endParaRPr b="0" i="0" sz="1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Regression Model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7" name="Google Shape;607;p49"/>
          <p:cNvPicPr preferRelativeResize="0"/>
          <p:nvPr/>
        </p:nvPicPr>
        <p:blipFill rotWithShape="1">
          <a:blip r:embed="rId3">
            <a:alphaModFix/>
          </a:blip>
          <a:srcRect b="76369" l="0" r="0" t="0"/>
          <a:stretch/>
        </p:blipFill>
        <p:spPr>
          <a:xfrm>
            <a:off x="894675" y="2227675"/>
            <a:ext cx="2367475" cy="25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49"/>
          <p:cNvCxnSpPr/>
          <p:nvPr/>
        </p:nvCxnSpPr>
        <p:spPr>
          <a:xfrm>
            <a:off x="1029175" y="25427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p49"/>
          <p:cNvSpPr/>
          <p:nvPr/>
        </p:nvSpPr>
        <p:spPr>
          <a:xfrm>
            <a:off x="960550" y="2930850"/>
            <a:ext cx="723600" cy="41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GTIME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9"/>
          <p:cNvSpPr/>
          <p:nvPr/>
        </p:nvSpPr>
        <p:spPr>
          <a:xfrm>
            <a:off x="2011150" y="2930850"/>
            <a:ext cx="1749900" cy="41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other features to be considered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1" name="Google Shape;611;p49"/>
          <p:cNvCxnSpPr/>
          <p:nvPr/>
        </p:nvCxnSpPr>
        <p:spPr>
          <a:xfrm>
            <a:off x="1936300" y="2460450"/>
            <a:ext cx="427800" cy="3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49"/>
          <p:cNvCxnSpPr/>
          <p:nvPr/>
        </p:nvCxnSpPr>
        <p:spPr>
          <a:xfrm>
            <a:off x="2768425" y="2485350"/>
            <a:ext cx="88200" cy="3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3" name="Google Shape;613;p4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"/>
              <a:t>Backward</a:t>
            </a: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Selection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9"/>
          <p:cNvSpPr/>
          <p:nvPr/>
        </p:nvSpPr>
        <p:spPr>
          <a:xfrm>
            <a:off x="5113725" y="4192475"/>
            <a:ext cx="4734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9"/>
          <p:cNvSpPr txBox="1"/>
          <p:nvPr/>
        </p:nvSpPr>
        <p:spPr>
          <a:xfrm>
            <a:off x="5640475" y="4219375"/>
            <a:ext cx="2557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" sz="1400" u="none" cap="none" strike="noStrike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" sz="1400" u="none" cap="none" strike="noStrike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very low: 0.00</a:t>
            </a:r>
            <a:r>
              <a:rPr lang="en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b="0" i="0" sz="1400" u="none" cap="none" strike="noStrike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9"/>
          <p:cNvSpPr/>
          <p:nvPr/>
        </p:nvSpPr>
        <p:spPr>
          <a:xfrm>
            <a:off x="960550" y="4085723"/>
            <a:ext cx="2800500" cy="375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Selected model AIC: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569712.5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9"/>
          <p:cNvSpPr/>
          <p:nvPr/>
        </p:nvSpPr>
        <p:spPr>
          <a:xfrm>
            <a:off x="960550" y="3624250"/>
            <a:ext cx="2800500" cy="375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model AIC: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570831.1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49"/>
          <p:cNvPicPr preferRelativeResize="0"/>
          <p:nvPr/>
        </p:nvPicPr>
        <p:blipFill rotWithShape="1">
          <a:blip r:embed="rId4">
            <a:alphaModFix/>
          </a:blip>
          <a:srcRect b="23559" l="0" r="0" t="0"/>
          <a:stretch/>
        </p:blipFill>
        <p:spPr>
          <a:xfrm>
            <a:off x="5166650" y="715000"/>
            <a:ext cx="2640500" cy="34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</a:t>
            </a:r>
            <a:endParaRPr/>
          </a:p>
        </p:txBody>
      </p:sp>
      <p:sp>
        <p:nvSpPr>
          <p:cNvPr id="625" name="Google Shape;625;p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5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Selected</a:t>
            </a:r>
            <a:endParaRPr/>
          </a:p>
        </p:txBody>
      </p:sp>
      <p:graphicFrame>
        <p:nvGraphicFramePr>
          <p:cNvPr id="627" name="Google Shape;627;p50"/>
          <p:cNvGraphicFramePr/>
          <p:nvPr/>
        </p:nvGraphicFramePr>
        <p:xfrm>
          <a:off x="981725" y="20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{84A955A4-B52C-4478-9A8C-0959D79E71BF}</a:tableStyleId>
              </a:tblPr>
              <a:tblGrid>
                <a:gridCol w="1618300"/>
                <a:gridCol w="5650850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Demographic Variables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Transplantation Related Variables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solidFill>
                      <a:schemeClr val="accent1"/>
                    </a:solidFill>
                  </a:tcPr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Blood Type (ABO)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Previous Transplantation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/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Days on liver waiting list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 of Exception Relative to HCC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Diabetes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Region of Transplantation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Ethnicity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of Registration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BMI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Albumin, Ascites, Bilirubin, Dialysis prior week,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Encephalopathy,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INR, Serum Creatinine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MELD or PELD Score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Regression Model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3" name="Google Shape;633;p51"/>
          <p:cNvPicPr preferRelativeResize="0"/>
          <p:nvPr/>
        </p:nvPicPr>
        <p:blipFill rotWithShape="1">
          <a:blip r:embed="rId3">
            <a:alphaModFix/>
          </a:blip>
          <a:srcRect b="76369" l="0" r="0" t="0"/>
          <a:stretch/>
        </p:blipFill>
        <p:spPr>
          <a:xfrm>
            <a:off x="894675" y="2227675"/>
            <a:ext cx="2367475" cy="2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"/>
              <a:t>Backward</a:t>
            </a: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Selection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6" name="Google Shape;636;p51"/>
          <p:cNvGrpSpPr/>
          <p:nvPr/>
        </p:nvGrpSpPr>
        <p:grpSpPr>
          <a:xfrm>
            <a:off x="894675" y="1248400"/>
            <a:ext cx="6150475" cy="3427149"/>
            <a:chOff x="894675" y="1248400"/>
            <a:chExt cx="6150475" cy="3427149"/>
          </a:xfrm>
        </p:grpSpPr>
        <p:pic>
          <p:nvPicPr>
            <p:cNvPr id="637" name="Google Shape;637;p51"/>
            <p:cNvPicPr preferRelativeResize="0"/>
            <p:nvPr/>
          </p:nvPicPr>
          <p:blipFill rotWithShape="1">
            <a:blip r:embed="rId4">
              <a:alphaModFix/>
            </a:blip>
            <a:srcRect b="23559" l="0" r="0" t="0"/>
            <a:stretch/>
          </p:blipFill>
          <p:spPr>
            <a:xfrm>
              <a:off x="4404650" y="1248400"/>
              <a:ext cx="2640500" cy="342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51"/>
            <p:cNvSpPr/>
            <p:nvPr/>
          </p:nvSpPr>
          <p:spPr>
            <a:xfrm>
              <a:off x="5234550" y="2190200"/>
              <a:ext cx="548700" cy="1197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 txBox="1"/>
            <p:nvPr/>
          </p:nvSpPr>
          <p:spPr>
            <a:xfrm>
              <a:off x="894675" y="2831750"/>
              <a:ext cx="2691600" cy="131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Testing whether the </a:t>
              </a: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coefficient estimate </a:t>
              </a: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 is 0 and obtain the test </a:t>
              </a: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significance (p-value)</a:t>
              </a:r>
              <a:endParaRPr b="1"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Low p-value :  data unlikely come from a true null (coef = 0) →coef is not 0 and the covariate has significant effect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2474875" y="2227675"/>
              <a:ext cx="216900" cy="2319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1" name="Google Shape;641;p51"/>
            <p:cNvCxnSpPr>
              <a:stCxn id="640" idx="7"/>
              <a:endCxn id="638" idx="2"/>
            </p:cNvCxnSpPr>
            <p:nvPr/>
          </p:nvCxnSpPr>
          <p:spPr>
            <a:xfrm flipH="1" rot="10800000">
              <a:off x="2660011" y="2249936"/>
              <a:ext cx="2574600" cy="11700"/>
            </a:xfrm>
            <a:prstGeom prst="straightConnector1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642" name="Google Shape;642;p51"/>
            <p:cNvCxnSpPr>
              <a:endCxn id="643" idx="3"/>
            </p:cNvCxnSpPr>
            <p:nvPr/>
          </p:nvCxnSpPr>
          <p:spPr>
            <a:xfrm flipH="1" rot="10800000">
              <a:off x="3238916" y="2292370"/>
              <a:ext cx="3403200" cy="868500"/>
            </a:xfrm>
            <a:prstGeom prst="straightConnector1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643" name="Google Shape;643;p51"/>
            <p:cNvSpPr/>
            <p:nvPr/>
          </p:nvSpPr>
          <p:spPr>
            <a:xfrm>
              <a:off x="6584475" y="2190200"/>
              <a:ext cx="393600" cy="1197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Regression Model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9" name="Google Shape;649;p52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Assumptions</a:t>
            </a:r>
            <a:endParaRPr/>
          </a:p>
        </p:txBody>
      </p:sp>
      <p:sp>
        <p:nvSpPr>
          <p:cNvPr id="650" name="Google Shape;650;p5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52"/>
          <p:cNvPicPr preferRelativeResize="0"/>
          <p:nvPr/>
        </p:nvPicPr>
        <p:blipFill rotWithShape="1">
          <a:blip r:embed="rId3">
            <a:alphaModFix/>
          </a:blip>
          <a:srcRect b="0" l="0" r="0" t="8550"/>
          <a:stretch/>
        </p:blipFill>
        <p:spPr>
          <a:xfrm>
            <a:off x="670875" y="1944300"/>
            <a:ext cx="4354776" cy="18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2"/>
          <p:cNvPicPr preferRelativeResize="0"/>
          <p:nvPr/>
        </p:nvPicPr>
        <p:blipFill rotWithShape="1">
          <a:blip r:embed="rId4">
            <a:alphaModFix/>
          </a:blip>
          <a:srcRect b="0" l="3818" r="0" t="0"/>
          <a:stretch/>
        </p:blipFill>
        <p:spPr>
          <a:xfrm>
            <a:off x="5262909" y="1870675"/>
            <a:ext cx="3019415" cy="18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2"/>
          <p:cNvSpPr txBox="1"/>
          <p:nvPr/>
        </p:nvSpPr>
        <p:spPr>
          <a:xfrm>
            <a:off x="861650" y="3496725"/>
            <a:ext cx="286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Residual Plot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Homoscedasticity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(Equal Variance)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2"/>
          <p:cNvSpPr txBox="1"/>
          <p:nvPr/>
        </p:nvSpPr>
        <p:spPr>
          <a:xfrm>
            <a:off x="5357450" y="3572925"/>
            <a:ext cx="286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QQ-Plot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Normality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2"/>
          <p:cNvSpPr/>
          <p:nvPr/>
        </p:nvSpPr>
        <p:spPr>
          <a:xfrm>
            <a:off x="5418525" y="4040075"/>
            <a:ext cx="4734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5945275" y="4066975"/>
            <a:ext cx="2557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Assumption Violated</a:t>
            </a:r>
            <a:endParaRPr b="0" i="0" sz="1400" u="none" cap="none" strike="noStrike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2"/>
          <p:cNvSpPr/>
          <p:nvPr/>
        </p:nvSpPr>
        <p:spPr>
          <a:xfrm>
            <a:off x="942475" y="4010050"/>
            <a:ext cx="473400" cy="47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1469225" y="4036950"/>
            <a:ext cx="2557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Assumption Violated</a:t>
            </a:r>
            <a:endParaRPr b="0" i="0" sz="1400" u="none" cap="none" strike="noStrike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Survival Analysis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4" name="Google Shape;664;p53"/>
          <p:cNvSpPr txBox="1"/>
          <p:nvPr>
            <p:ph idx="1" type="subTitle"/>
          </p:nvPr>
        </p:nvSpPr>
        <p:spPr>
          <a:xfrm>
            <a:off x="819150" y="1550700"/>
            <a:ext cx="319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Regression-Overview</a:t>
            </a:r>
            <a:endParaRPr/>
          </a:p>
        </p:txBody>
      </p:sp>
      <p:sp>
        <p:nvSpPr>
          <p:cNvPr id="665" name="Google Shape;665;p53"/>
          <p:cNvSpPr txBox="1"/>
          <p:nvPr/>
        </p:nvSpPr>
        <p:spPr>
          <a:xfrm>
            <a:off x="758625" y="2415550"/>
            <a:ext cx="40200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Char char="●"/>
            </a:pP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=survival time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h(t|x)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=hazard function (probability that if a person survives to 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they will experience the event in the next instant)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coefficients {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r>
              <a:rPr baseline="-25000"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,β</a:t>
            </a:r>
            <a:r>
              <a:rPr baseline="-25000"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,...,β</a:t>
            </a:r>
            <a:r>
              <a:rPr baseline="-25000"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k-1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} measure the impact of covariates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Calibri"/>
              <a:buChar char="●"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term 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i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called the baseline hazard. It corresponds to the value of the hazard if all the x’s are zero (exp(0) =1)</a:t>
            </a:r>
            <a:endParaRPr sz="100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475" y="1710525"/>
            <a:ext cx="3704251" cy="2391472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53"/>
          <p:cNvPicPr preferRelativeResize="0"/>
          <p:nvPr/>
        </p:nvPicPr>
        <p:blipFill rotWithShape="1">
          <a:blip r:embed="rId4">
            <a:alphaModFix/>
          </a:blip>
          <a:srcRect b="0" l="0" r="1078" t="0"/>
          <a:stretch/>
        </p:blipFill>
        <p:spPr>
          <a:xfrm>
            <a:off x="938200" y="2227125"/>
            <a:ext cx="3555276" cy="3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674" name="Google Shape;674;p54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Regression-Steps</a:t>
            </a:r>
            <a:endParaRPr/>
          </a:p>
        </p:txBody>
      </p:sp>
      <p:sp>
        <p:nvSpPr>
          <p:cNvPr id="675" name="Google Shape;675;p54"/>
          <p:cNvSpPr/>
          <p:nvPr/>
        </p:nvSpPr>
        <p:spPr>
          <a:xfrm>
            <a:off x="5862925" y="925625"/>
            <a:ext cx="2007900" cy="75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univariate cox regression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4"/>
          <p:cNvSpPr/>
          <p:nvPr/>
        </p:nvSpPr>
        <p:spPr>
          <a:xfrm>
            <a:off x="5862925" y="1916225"/>
            <a:ext cx="2007900" cy="75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variables that are significant at &lt;0.05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5862925" y="2906825"/>
            <a:ext cx="2007900" cy="75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multivariate cox regression, remove variables with too many categories that create errors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5862925" y="3897425"/>
            <a:ext cx="2007900" cy="75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assumptions and overall performance: test significance and C-index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9" name="Google Shape;679;p54"/>
          <p:cNvCxnSpPr>
            <a:stCxn id="675" idx="2"/>
            <a:endCxn id="676" idx="0"/>
          </p:cNvCxnSpPr>
          <p:nvPr/>
        </p:nvCxnSpPr>
        <p:spPr>
          <a:xfrm>
            <a:off x="6866875" y="1677725"/>
            <a:ext cx="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54"/>
          <p:cNvCxnSpPr/>
          <p:nvPr/>
        </p:nvCxnSpPr>
        <p:spPr>
          <a:xfrm>
            <a:off x="6866875" y="2668325"/>
            <a:ext cx="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54"/>
          <p:cNvCxnSpPr/>
          <p:nvPr/>
        </p:nvCxnSpPr>
        <p:spPr>
          <a:xfrm>
            <a:off x="6866875" y="3658925"/>
            <a:ext cx="0" cy="2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54"/>
          <p:cNvSpPr txBox="1"/>
          <p:nvPr/>
        </p:nvSpPr>
        <p:spPr>
          <a:xfrm>
            <a:off x="929925" y="1981400"/>
            <a:ext cx="4184400" cy="267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Plot residuals to check assumptions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86A"/>
                </a:solidFill>
                <a:latin typeface="Calibri"/>
                <a:ea typeface="Calibri"/>
                <a:cs typeface="Calibri"/>
                <a:sym typeface="Calibri"/>
              </a:rPr>
              <a:t>(seem to meet assumptions)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Concordance= 0.583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86A"/>
                </a:solidFill>
                <a:latin typeface="Calibri"/>
                <a:ea typeface="Calibri"/>
                <a:cs typeface="Calibri"/>
                <a:sym typeface="Calibri"/>
              </a:rPr>
              <a:t>(analogous to AUC-ROC)</a:t>
            </a:r>
            <a:endParaRPr>
              <a:solidFill>
                <a:srgbClr val="0078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Likelihood Ratio Test: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p=0, statistically significant</a:t>
            </a:r>
            <a:endParaRPr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86A"/>
                </a:solidFill>
                <a:latin typeface="Calibri"/>
                <a:ea typeface="Calibri"/>
                <a:cs typeface="Calibri"/>
                <a:sym typeface="Calibri"/>
              </a:rPr>
              <a:t>(reject the null that the beta coefficients are all zero)</a:t>
            </a:r>
            <a:endParaRPr>
              <a:solidFill>
                <a:srgbClr val="0078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689" name="Google Shape;689;p55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Regression-Variables Used</a:t>
            </a:r>
            <a:endParaRPr/>
          </a:p>
        </p:txBody>
      </p:sp>
      <p:sp>
        <p:nvSpPr>
          <p:cNvPr id="690" name="Google Shape;690;p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91" name="Google Shape;691;p55"/>
          <p:cNvGraphicFramePr/>
          <p:nvPr/>
        </p:nvGraphicFramePr>
        <p:xfrm>
          <a:off x="891513" y="19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{84A955A4-B52C-4478-9A8C-0959D79E71BF}</a:tableStyleId>
              </a:tblPr>
              <a:tblGrid>
                <a:gridCol w="1054325"/>
                <a:gridCol w="1141200"/>
              </a:tblGrid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</a:t>
                      </a:r>
                      <a:endParaRPr b="1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Donor</a:t>
                      </a:r>
                      <a:endParaRPr b="1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Age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Donor Age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Gender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Gender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Blood Type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Blood Type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BMI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BMI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MELD/PELD Score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Donor Type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Previous Transplant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Donor Hematocrit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 of Residency Where Transplant will Take Place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Donor Less Than 7 Days Old at Time of Donation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Days on Waiting List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Recipient Ethnicity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Allocation Type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7425" marB="27425" marR="27425" marL="27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92" name="Google Shape;692;p55"/>
          <p:cNvPicPr preferRelativeResize="0"/>
          <p:nvPr/>
        </p:nvPicPr>
        <p:blipFill rotWithShape="1">
          <a:blip r:embed="rId3">
            <a:alphaModFix/>
          </a:blip>
          <a:srcRect b="20723" l="0" r="0" t="0"/>
          <a:stretch/>
        </p:blipFill>
        <p:spPr>
          <a:xfrm>
            <a:off x="3346463" y="1981300"/>
            <a:ext cx="2501701" cy="22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 b="0" l="0" r="0" t="1835"/>
          <a:stretch/>
        </p:blipFill>
        <p:spPr>
          <a:xfrm>
            <a:off x="5924925" y="2023325"/>
            <a:ext cx="2500349" cy="22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6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699" name="Google Shape;699;p56"/>
          <p:cNvSpPr txBox="1"/>
          <p:nvPr>
            <p:ph idx="1" type="subTitle"/>
          </p:nvPr>
        </p:nvSpPr>
        <p:spPr>
          <a:xfrm>
            <a:off x="819150" y="1550700"/>
            <a:ext cx="384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Regression-Variable Significance</a:t>
            </a:r>
            <a:endParaRPr/>
          </a:p>
        </p:txBody>
      </p:sp>
      <p:sp>
        <p:nvSpPr>
          <p:cNvPr id="700" name="Google Shape;700;p5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56"/>
          <p:cNvPicPr preferRelativeResize="0"/>
          <p:nvPr/>
        </p:nvPicPr>
        <p:blipFill rotWithShape="1">
          <a:blip r:embed="rId3">
            <a:alphaModFix/>
          </a:blip>
          <a:srcRect b="0" l="0" r="1078" t="0"/>
          <a:stretch/>
        </p:blipFill>
        <p:spPr>
          <a:xfrm>
            <a:off x="914700" y="2121650"/>
            <a:ext cx="2756475" cy="2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56"/>
          <p:cNvGrpSpPr/>
          <p:nvPr/>
        </p:nvGrpSpPr>
        <p:grpSpPr>
          <a:xfrm>
            <a:off x="894675" y="1757500"/>
            <a:ext cx="6144201" cy="2980801"/>
            <a:chOff x="894675" y="1757500"/>
            <a:chExt cx="6144201" cy="2980801"/>
          </a:xfrm>
        </p:grpSpPr>
        <p:sp>
          <p:nvSpPr>
            <p:cNvPr id="703" name="Google Shape;703;p56"/>
            <p:cNvSpPr txBox="1"/>
            <p:nvPr/>
          </p:nvSpPr>
          <p:spPr>
            <a:xfrm>
              <a:off x="894675" y="2984150"/>
              <a:ext cx="2691600" cy="131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Testing whether the </a:t>
              </a: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coefficient estimate </a:t>
              </a: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 is 0 and obtain the test </a:t>
              </a: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significance (p-value)</a:t>
              </a:r>
              <a:endParaRPr b="1"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Low p-value :  data unlikely come from a true null (coef = 0) →coef is not 0 and the covariate has significant effect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04" name="Google Shape;704;p56"/>
            <p:cNvPicPr preferRelativeResize="0"/>
            <p:nvPr/>
          </p:nvPicPr>
          <p:blipFill rotWithShape="1">
            <a:blip r:embed="rId4">
              <a:alphaModFix/>
            </a:blip>
            <a:srcRect b="29612" l="0" r="0" t="0"/>
            <a:stretch/>
          </p:blipFill>
          <p:spPr>
            <a:xfrm>
              <a:off x="4718275" y="1757500"/>
              <a:ext cx="2320601" cy="2980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56"/>
            <p:cNvSpPr/>
            <p:nvPr/>
          </p:nvSpPr>
          <p:spPr>
            <a:xfrm>
              <a:off x="5283625" y="1961175"/>
              <a:ext cx="548700" cy="1197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1956825" y="2163750"/>
              <a:ext cx="216900" cy="2319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7" name="Google Shape;707;p56"/>
            <p:cNvCxnSpPr>
              <a:stCxn id="706" idx="7"/>
              <a:endCxn id="705" idx="2"/>
            </p:cNvCxnSpPr>
            <p:nvPr/>
          </p:nvCxnSpPr>
          <p:spPr>
            <a:xfrm flipH="1" rot="10800000">
              <a:off x="2141961" y="2021011"/>
              <a:ext cx="3141600" cy="176700"/>
            </a:xfrm>
            <a:prstGeom prst="straightConnector1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708" name="Google Shape;708;p56"/>
            <p:cNvCxnSpPr>
              <a:endCxn id="709" idx="3"/>
            </p:cNvCxnSpPr>
            <p:nvPr/>
          </p:nvCxnSpPr>
          <p:spPr>
            <a:xfrm flipH="1" rot="10800000">
              <a:off x="3152204" y="2063345"/>
              <a:ext cx="3534600" cy="1227900"/>
            </a:xfrm>
            <a:prstGeom prst="straightConnector1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709" name="Google Shape;709;p56"/>
            <p:cNvSpPr/>
            <p:nvPr/>
          </p:nvSpPr>
          <p:spPr>
            <a:xfrm>
              <a:off x="6629163" y="1961175"/>
              <a:ext cx="393600" cy="119700"/>
            </a:xfrm>
            <a:prstGeom prst="ellipse">
              <a:avLst/>
            </a:prstGeom>
            <a:noFill/>
            <a:ln cap="flat" cmpd="sng" w="9525">
              <a:solidFill>
                <a:srgbClr val="D956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7"/>
          <p:cNvPicPr preferRelativeResize="0"/>
          <p:nvPr/>
        </p:nvPicPr>
        <p:blipFill rotWithShape="1">
          <a:blip r:embed="rId3">
            <a:alphaModFix/>
          </a:blip>
          <a:srcRect b="20723" l="0" r="0" t="0"/>
          <a:stretch/>
        </p:blipFill>
        <p:spPr>
          <a:xfrm>
            <a:off x="934500" y="2042075"/>
            <a:ext cx="3261250" cy="2621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5" name="Google Shape;715;p57"/>
          <p:cNvPicPr preferRelativeResize="0"/>
          <p:nvPr/>
        </p:nvPicPr>
        <p:blipFill rotWithShape="1">
          <a:blip r:embed="rId4">
            <a:alphaModFix/>
          </a:blip>
          <a:srcRect b="0" l="0" r="1078" t="0"/>
          <a:stretch/>
        </p:blipFill>
        <p:spPr>
          <a:xfrm>
            <a:off x="4784850" y="1407050"/>
            <a:ext cx="3555276" cy="3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7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717" name="Google Shape;717;p57"/>
          <p:cNvSpPr txBox="1"/>
          <p:nvPr>
            <p:ph idx="1" type="subTitle"/>
          </p:nvPr>
        </p:nvSpPr>
        <p:spPr>
          <a:xfrm>
            <a:off x="819150" y="1550700"/>
            <a:ext cx="3879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Regression-Interpretation</a:t>
            </a:r>
            <a:endParaRPr/>
          </a:p>
        </p:txBody>
      </p:sp>
      <p:sp>
        <p:nvSpPr>
          <p:cNvPr id="718" name="Google Shape;718;p5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57"/>
          <p:cNvSpPr/>
          <p:nvPr/>
        </p:nvSpPr>
        <p:spPr>
          <a:xfrm>
            <a:off x="2444150" y="2139975"/>
            <a:ext cx="487800" cy="1254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7"/>
          <p:cNvSpPr/>
          <p:nvPr/>
        </p:nvSpPr>
        <p:spPr>
          <a:xfrm>
            <a:off x="1849825" y="2149125"/>
            <a:ext cx="548700" cy="1071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7"/>
          <p:cNvSpPr/>
          <p:nvPr/>
        </p:nvSpPr>
        <p:spPr>
          <a:xfrm>
            <a:off x="6625625" y="1428650"/>
            <a:ext cx="310200" cy="3102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6013975" y="1269113"/>
            <a:ext cx="60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Estimate</a:t>
            </a:r>
            <a:endParaRPr sz="10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" name="Google Shape;723;p57"/>
          <p:cNvPicPr preferRelativeResize="0"/>
          <p:nvPr/>
        </p:nvPicPr>
        <p:blipFill rotWithShape="1">
          <a:blip r:embed="rId5">
            <a:alphaModFix/>
          </a:blip>
          <a:srcRect b="6945" l="2565" r="2422" t="6338"/>
          <a:stretch/>
        </p:blipFill>
        <p:spPr>
          <a:xfrm>
            <a:off x="4841850" y="1714013"/>
            <a:ext cx="13253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7"/>
          <p:cNvSpPr txBox="1"/>
          <p:nvPr/>
        </p:nvSpPr>
        <p:spPr>
          <a:xfrm>
            <a:off x="6166375" y="1724925"/>
            <a:ext cx="114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Hazard Ratio</a:t>
            </a:r>
            <a:endParaRPr sz="12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5" name="Google Shape;725;p57"/>
          <p:cNvCxnSpPr>
            <a:stCxn id="720" idx="0"/>
            <a:endCxn id="721" idx="1"/>
          </p:cNvCxnSpPr>
          <p:nvPr/>
        </p:nvCxnSpPr>
        <p:spPr>
          <a:xfrm flipH="1" rot="10800000">
            <a:off x="2124175" y="1474125"/>
            <a:ext cx="4546800" cy="675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57"/>
          <p:cNvSpPr/>
          <p:nvPr/>
        </p:nvSpPr>
        <p:spPr>
          <a:xfrm>
            <a:off x="4841850" y="2324023"/>
            <a:ext cx="15213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Variable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825" y="2711898"/>
            <a:ext cx="248121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7"/>
          <p:cNvSpPr/>
          <p:nvPr/>
        </p:nvSpPr>
        <p:spPr>
          <a:xfrm>
            <a:off x="4862825" y="3259623"/>
            <a:ext cx="15213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833" y="3663425"/>
            <a:ext cx="181274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7"/>
          <p:cNvSpPr txBox="1"/>
          <p:nvPr/>
        </p:nvSpPr>
        <p:spPr>
          <a:xfrm>
            <a:off x="6793725" y="3653225"/>
            <a:ext cx="181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Hazard ratio of category j with respect to baseline category k</a:t>
            </a:r>
            <a:endParaRPr sz="10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563F"/>
              </a:solidFill>
            </a:endParaRPr>
          </a:p>
        </p:txBody>
      </p:sp>
      <p:pic>
        <p:nvPicPr>
          <p:cNvPr id="731" name="Google Shape;73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2825" y="4067222"/>
            <a:ext cx="2130600" cy="344377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7"/>
          <p:cNvSpPr txBox="1"/>
          <p:nvPr/>
        </p:nvSpPr>
        <p:spPr>
          <a:xfrm>
            <a:off x="7098525" y="4034225"/>
            <a:ext cx="1657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Hazard ratio of category j with respect to category l</a:t>
            </a:r>
            <a:endParaRPr sz="10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9563F"/>
              </a:solidFill>
            </a:endParaRPr>
          </a:p>
        </p:txBody>
      </p:sp>
      <p:sp>
        <p:nvSpPr>
          <p:cNvPr id="733" name="Google Shape;733;p57"/>
          <p:cNvSpPr/>
          <p:nvPr/>
        </p:nvSpPr>
        <p:spPr>
          <a:xfrm>
            <a:off x="7546200" y="2336200"/>
            <a:ext cx="985200" cy="997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exp(</a:t>
            </a:r>
            <a:r>
              <a:rPr b="1"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β)=HR</a:t>
            </a:r>
            <a:endParaRPr b="1"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HR=1: no effect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HR&lt;1: reduction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HR&gt;1: increase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57"/>
          <p:cNvCxnSpPr>
            <a:stCxn id="719" idx="6"/>
            <a:endCxn id="735" idx="2"/>
          </p:cNvCxnSpPr>
          <p:nvPr/>
        </p:nvCxnSpPr>
        <p:spPr>
          <a:xfrm>
            <a:off x="2931950" y="2202675"/>
            <a:ext cx="3960900" cy="683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57"/>
          <p:cNvSpPr/>
          <p:nvPr/>
        </p:nvSpPr>
        <p:spPr>
          <a:xfrm>
            <a:off x="6892750" y="2718625"/>
            <a:ext cx="487800" cy="3345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00" y="2017250"/>
            <a:ext cx="2982450" cy="2730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1" name="Google Shape;741;p58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742" name="Google Shape;742;p58"/>
          <p:cNvSpPr txBox="1"/>
          <p:nvPr>
            <p:ph idx="1" type="subTitle"/>
          </p:nvPr>
        </p:nvSpPr>
        <p:spPr>
          <a:xfrm>
            <a:off x="819150" y="1550700"/>
            <a:ext cx="3879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Regression-Interpretation</a:t>
            </a:r>
            <a:endParaRPr/>
          </a:p>
        </p:txBody>
      </p:sp>
      <p:sp>
        <p:nvSpPr>
          <p:cNvPr id="743" name="Google Shape;743;p5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p58"/>
          <p:cNvSpPr/>
          <p:nvPr/>
        </p:nvSpPr>
        <p:spPr>
          <a:xfrm>
            <a:off x="2198613" y="2369150"/>
            <a:ext cx="487800" cy="1620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8"/>
          <p:cNvSpPr/>
          <p:nvPr/>
        </p:nvSpPr>
        <p:spPr>
          <a:xfrm>
            <a:off x="4841850" y="1906550"/>
            <a:ext cx="2130600" cy="46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Variable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8"/>
          <p:cNvSpPr txBox="1"/>
          <p:nvPr/>
        </p:nvSpPr>
        <p:spPr>
          <a:xfrm>
            <a:off x="4773575" y="2330725"/>
            <a:ext cx="37209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Recipient Age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c=1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1-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increase in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age of the recipient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will lead to 1.004 times more likely to experience graft failure when all other features are the same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c=18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18-year increase in age of recipient will lead to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exp(18*0.003653)=1.07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times chances to experience graft failure when all other features are the same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7" name="Google Shape;747;p58"/>
          <p:cNvCxnSpPr>
            <a:stCxn id="744" idx="6"/>
            <a:endCxn id="748" idx="2"/>
          </p:cNvCxnSpPr>
          <p:nvPr/>
        </p:nvCxnSpPr>
        <p:spPr>
          <a:xfrm>
            <a:off x="2686413" y="2450150"/>
            <a:ext cx="5397000" cy="362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58"/>
          <p:cNvSpPr/>
          <p:nvPr/>
        </p:nvSpPr>
        <p:spPr>
          <a:xfrm>
            <a:off x="8083500" y="2731350"/>
            <a:ext cx="345600" cy="162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300" y="2017250"/>
            <a:ext cx="2982450" cy="2730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4" name="Google Shape;754;p5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Survival Analysis</a:t>
            </a:r>
            <a:endParaRPr/>
          </a:p>
        </p:txBody>
      </p:sp>
      <p:sp>
        <p:nvSpPr>
          <p:cNvPr id="755" name="Google Shape;755;p59"/>
          <p:cNvSpPr txBox="1"/>
          <p:nvPr>
            <p:ph idx="1" type="subTitle"/>
          </p:nvPr>
        </p:nvSpPr>
        <p:spPr>
          <a:xfrm>
            <a:off x="819150" y="1550700"/>
            <a:ext cx="3879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Cox Regression-Interpretation</a:t>
            </a:r>
            <a:endParaRPr/>
          </a:p>
        </p:txBody>
      </p:sp>
      <p:sp>
        <p:nvSpPr>
          <p:cNvPr id="756" name="Google Shape;756;p5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59"/>
          <p:cNvSpPr/>
          <p:nvPr/>
        </p:nvSpPr>
        <p:spPr>
          <a:xfrm>
            <a:off x="2192975" y="3158175"/>
            <a:ext cx="487800" cy="1620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9"/>
          <p:cNvSpPr/>
          <p:nvPr/>
        </p:nvSpPr>
        <p:spPr>
          <a:xfrm>
            <a:off x="4841850" y="1906550"/>
            <a:ext cx="2130600" cy="46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9"/>
          <p:cNvSpPr txBox="1"/>
          <p:nvPr/>
        </p:nvSpPr>
        <p:spPr>
          <a:xfrm>
            <a:off x="4849775" y="2330725"/>
            <a:ext cx="3720900" cy="21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Blood group of recipient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   A1   A1B   A2   A2B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Baseline category is 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Recipient of blood group A1 is 1.06 times more likely than recipient of blood group A to experience graft failure while all features are the same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Recipient of blood group A1B is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exp(-0.58-0.054)=0.53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times more likely than recipient of blood group A1 to experience graft failure while all other features are the same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9"/>
          <p:cNvSpPr/>
          <p:nvPr/>
        </p:nvSpPr>
        <p:spPr>
          <a:xfrm>
            <a:off x="6935825" y="2843050"/>
            <a:ext cx="310200" cy="239400"/>
          </a:xfrm>
          <a:prstGeom prst="ellipse">
            <a:avLst/>
          </a:prstGeom>
          <a:noFill/>
          <a:ln cap="flat" cmpd="sng" w="9525">
            <a:solidFill>
              <a:srgbClr val="D95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1" name="Google Shape;761;p59"/>
          <p:cNvCxnSpPr>
            <a:stCxn id="757" idx="6"/>
            <a:endCxn id="760" idx="0"/>
          </p:cNvCxnSpPr>
          <p:nvPr/>
        </p:nvCxnSpPr>
        <p:spPr>
          <a:xfrm flipH="1" rot="10800000">
            <a:off x="2680775" y="2843175"/>
            <a:ext cx="4410300" cy="39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Product Demo</a:t>
            </a:r>
            <a:endParaRPr/>
          </a:p>
        </p:txBody>
      </p:sp>
      <p:sp>
        <p:nvSpPr>
          <p:cNvPr id="767" name="Google Shape;767;p6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773" name="Google Shape;773;p6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Prediction </a:t>
            </a:r>
            <a:endParaRPr/>
          </a:p>
        </p:txBody>
      </p:sp>
      <p:pic>
        <p:nvPicPr>
          <p:cNvPr id="774" name="Google Shape;774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824" y="2172775"/>
            <a:ext cx="4186923" cy="238977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1"/>
          <p:cNvSpPr/>
          <p:nvPr/>
        </p:nvSpPr>
        <p:spPr>
          <a:xfrm>
            <a:off x="5418375" y="1719475"/>
            <a:ext cx="2824200" cy="2824200"/>
          </a:xfrm>
          <a:prstGeom prst="foldedCorner">
            <a:avLst>
              <a:gd fmla="val 16667" name="adj"/>
            </a:avLst>
          </a:prstGeom>
          <a:solidFill>
            <a:srgbClr val="0078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Cox Regression model is selected to build the prediction tool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provides more information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assess significance and magnitude of effects of covariates have on survival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assess difference by factors of categorical variables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one model to avoid inconsistencies and confusing results to users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2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782" name="Google Shape;782;p62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sp>
        <p:nvSpPr>
          <p:cNvPr id="783" name="Google Shape;783;p6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4" name="Google Shape;784;p62"/>
          <p:cNvGrpSpPr/>
          <p:nvPr/>
        </p:nvGrpSpPr>
        <p:grpSpPr>
          <a:xfrm>
            <a:off x="752725" y="2148100"/>
            <a:ext cx="1892835" cy="1625835"/>
            <a:chOff x="752725" y="2148100"/>
            <a:chExt cx="1892835" cy="1625835"/>
          </a:xfrm>
        </p:grpSpPr>
        <p:grpSp>
          <p:nvGrpSpPr>
            <p:cNvPr id="785" name="Google Shape;785;p62"/>
            <p:cNvGrpSpPr/>
            <p:nvPr/>
          </p:nvGrpSpPr>
          <p:grpSpPr>
            <a:xfrm>
              <a:off x="752725" y="2148100"/>
              <a:ext cx="1013100" cy="1013100"/>
              <a:chOff x="743850" y="2270800"/>
              <a:chExt cx="1013100" cy="1013100"/>
            </a:xfrm>
          </p:grpSpPr>
          <p:sp>
            <p:nvSpPr>
              <p:cNvPr id="786" name="Google Shape;786;p62"/>
              <p:cNvSpPr/>
              <p:nvPr/>
            </p:nvSpPr>
            <p:spPr>
              <a:xfrm>
                <a:off x="743850" y="2270800"/>
                <a:ext cx="1013100" cy="1013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87" name="Google Shape;787;p6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13800" y="2440763"/>
                <a:ext cx="673200" cy="673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88" name="Google Shape;788;p62"/>
            <p:cNvCxnSpPr>
              <a:stCxn id="786" idx="5"/>
              <a:endCxn id="789" idx="2"/>
            </p:cNvCxnSpPr>
            <p:nvPr/>
          </p:nvCxnSpPr>
          <p:spPr>
            <a:xfrm>
              <a:off x="1617460" y="3012835"/>
              <a:ext cx="1028100" cy="76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90" name="Google Shape;790;p62"/>
            <p:cNvSpPr txBox="1"/>
            <p:nvPr/>
          </p:nvSpPr>
          <p:spPr>
            <a:xfrm>
              <a:off x="752725" y="3161200"/>
              <a:ext cx="10992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Patient signs up on waiting list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791" name="Google Shape;791;p62"/>
          <p:cNvGrpSpPr/>
          <p:nvPr/>
        </p:nvGrpSpPr>
        <p:grpSpPr>
          <a:xfrm>
            <a:off x="2484150" y="2736775"/>
            <a:ext cx="2452800" cy="1543800"/>
            <a:chOff x="2484150" y="2736775"/>
            <a:chExt cx="2452800" cy="1543800"/>
          </a:xfrm>
        </p:grpSpPr>
        <p:grpSp>
          <p:nvGrpSpPr>
            <p:cNvPr id="792" name="Google Shape;792;p62"/>
            <p:cNvGrpSpPr/>
            <p:nvPr/>
          </p:nvGrpSpPr>
          <p:grpSpPr>
            <a:xfrm>
              <a:off x="2645550" y="3267475"/>
              <a:ext cx="1013100" cy="1013100"/>
              <a:chOff x="2645575" y="3327450"/>
              <a:chExt cx="1013100" cy="1013100"/>
            </a:xfrm>
          </p:grpSpPr>
          <p:sp>
            <p:nvSpPr>
              <p:cNvPr id="789" name="Google Shape;789;p62"/>
              <p:cNvSpPr/>
              <p:nvPr/>
            </p:nvSpPr>
            <p:spPr>
              <a:xfrm>
                <a:off x="2645575" y="3327450"/>
                <a:ext cx="1013100" cy="1013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93" name="Google Shape;793;p6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815525" y="3497400"/>
                <a:ext cx="673201" cy="673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94" name="Google Shape;794;p62"/>
            <p:cNvCxnSpPr>
              <a:stCxn id="789" idx="6"/>
              <a:endCxn id="795" idx="3"/>
            </p:cNvCxnSpPr>
            <p:nvPr/>
          </p:nvCxnSpPr>
          <p:spPr>
            <a:xfrm flipH="1" rot="10800000">
              <a:off x="3658650" y="2919925"/>
              <a:ext cx="1278300" cy="85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96" name="Google Shape;796;p62"/>
            <p:cNvSpPr txBox="1"/>
            <p:nvPr/>
          </p:nvSpPr>
          <p:spPr>
            <a:xfrm>
              <a:off x="2484150" y="2736775"/>
              <a:ext cx="13359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Patient gets matched with a donor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797" name="Google Shape;797;p62"/>
          <p:cNvGrpSpPr/>
          <p:nvPr/>
        </p:nvGrpSpPr>
        <p:grpSpPr>
          <a:xfrm>
            <a:off x="4762125" y="2055138"/>
            <a:ext cx="2423810" cy="1557188"/>
            <a:chOff x="4762125" y="2055138"/>
            <a:chExt cx="2423810" cy="1557188"/>
          </a:xfrm>
        </p:grpSpPr>
        <p:grpSp>
          <p:nvGrpSpPr>
            <p:cNvPr id="798" name="Google Shape;798;p62"/>
            <p:cNvGrpSpPr/>
            <p:nvPr/>
          </p:nvGrpSpPr>
          <p:grpSpPr>
            <a:xfrm>
              <a:off x="4788500" y="2055138"/>
              <a:ext cx="1013100" cy="1013100"/>
              <a:chOff x="4823250" y="2314350"/>
              <a:chExt cx="1013100" cy="1013100"/>
            </a:xfrm>
          </p:grpSpPr>
          <p:sp>
            <p:nvSpPr>
              <p:cNvPr id="795" name="Google Shape;795;p62"/>
              <p:cNvSpPr/>
              <p:nvPr/>
            </p:nvSpPr>
            <p:spPr>
              <a:xfrm>
                <a:off x="4823250" y="2314350"/>
                <a:ext cx="1013100" cy="1013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99" name="Google Shape;799;p6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7587" y="2485162"/>
                <a:ext cx="584425" cy="584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800" name="Google Shape;800;p62"/>
            <p:cNvCxnSpPr>
              <a:stCxn id="795" idx="5"/>
              <a:endCxn id="801" idx="2"/>
            </p:cNvCxnSpPr>
            <p:nvPr/>
          </p:nvCxnSpPr>
          <p:spPr>
            <a:xfrm>
              <a:off x="5653235" y="2919872"/>
              <a:ext cx="1532700" cy="4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02" name="Google Shape;802;p62"/>
            <p:cNvSpPr txBox="1"/>
            <p:nvPr/>
          </p:nvSpPr>
          <p:spPr>
            <a:xfrm>
              <a:off x="4762125" y="3081625"/>
              <a:ext cx="11757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Patient consults with doctor for information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803" name="Google Shape;803;p62"/>
          <p:cNvGrpSpPr/>
          <p:nvPr/>
        </p:nvGrpSpPr>
        <p:grpSpPr>
          <a:xfrm>
            <a:off x="7020500" y="2306400"/>
            <a:ext cx="1335900" cy="1547125"/>
            <a:chOff x="7020500" y="2306400"/>
            <a:chExt cx="1335900" cy="1547125"/>
          </a:xfrm>
        </p:grpSpPr>
        <p:grpSp>
          <p:nvGrpSpPr>
            <p:cNvPr id="804" name="Google Shape;804;p62"/>
            <p:cNvGrpSpPr/>
            <p:nvPr/>
          </p:nvGrpSpPr>
          <p:grpSpPr>
            <a:xfrm>
              <a:off x="7185800" y="2840425"/>
              <a:ext cx="1013100" cy="1013100"/>
              <a:chOff x="6271050" y="2466750"/>
              <a:chExt cx="1013100" cy="1013100"/>
            </a:xfrm>
          </p:grpSpPr>
          <p:sp>
            <p:nvSpPr>
              <p:cNvPr id="801" name="Google Shape;801;p62"/>
              <p:cNvSpPr/>
              <p:nvPr/>
            </p:nvSpPr>
            <p:spPr>
              <a:xfrm>
                <a:off x="6271050" y="2466750"/>
                <a:ext cx="1013100" cy="1013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05" name="Google Shape;805;p6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85389" y="2728152"/>
                <a:ext cx="584426" cy="490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6" name="Google Shape;806;p62"/>
            <p:cNvSpPr txBox="1"/>
            <p:nvPr/>
          </p:nvSpPr>
          <p:spPr>
            <a:xfrm>
              <a:off x="7020500" y="2306400"/>
              <a:ext cx="13359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Use prediction tool to aid in decision making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812" name="Google Shape;812;p63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sp>
        <p:nvSpPr>
          <p:cNvPr id="813" name="Google Shape;813;p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63"/>
          <p:cNvSpPr/>
          <p:nvPr/>
        </p:nvSpPr>
        <p:spPr>
          <a:xfrm>
            <a:off x="1362325" y="2148100"/>
            <a:ext cx="1013100" cy="101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3"/>
          <p:cNvSpPr txBox="1"/>
          <p:nvPr/>
        </p:nvSpPr>
        <p:spPr>
          <a:xfrm>
            <a:off x="1295725" y="3932700"/>
            <a:ext cx="2204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Students, doctors, 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biostatisticians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16" name="Google Shape;816;p63"/>
          <p:cNvSpPr/>
          <p:nvPr/>
        </p:nvSpPr>
        <p:spPr>
          <a:xfrm>
            <a:off x="2221375" y="2878350"/>
            <a:ext cx="1013100" cy="10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7" name="Google Shape;817;p63"/>
          <p:cNvGrpSpPr/>
          <p:nvPr/>
        </p:nvGrpSpPr>
        <p:grpSpPr>
          <a:xfrm>
            <a:off x="2461525" y="1823988"/>
            <a:ext cx="1013100" cy="1013100"/>
            <a:chOff x="4823250" y="2314350"/>
            <a:chExt cx="1013100" cy="1013100"/>
          </a:xfrm>
        </p:grpSpPr>
        <p:sp>
          <p:nvSpPr>
            <p:cNvPr id="818" name="Google Shape;818;p63"/>
            <p:cNvSpPr/>
            <p:nvPr/>
          </p:nvSpPr>
          <p:spPr>
            <a:xfrm>
              <a:off x="4823250" y="2314350"/>
              <a:ext cx="1013100" cy="1013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9" name="Google Shape;81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37587" y="2485162"/>
              <a:ext cx="584425" cy="584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0" name="Google Shape;820;p63"/>
          <p:cNvSpPr/>
          <p:nvPr/>
        </p:nvSpPr>
        <p:spPr>
          <a:xfrm>
            <a:off x="5520425" y="2443525"/>
            <a:ext cx="1013100" cy="1013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764" y="2704927"/>
            <a:ext cx="584426" cy="49029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3"/>
          <p:cNvSpPr txBox="1"/>
          <p:nvPr/>
        </p:nvSpPr>
        <p:spPr>
          <a:xfrm>
            <a:off x="5218875" y="3430250"/>
            <a:ext cx="1654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 data exploration and prediction  tool to get insights for future research</a:t>
            </a:r>
            <a:endParaRPr sz="1000"/>
          </a:p>
        </p:txBody>
      </p:sp>
      <p:pic>
        <p:nvPicPr>
          <p:cNvPr id="823" name="Google Shape;82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375" y="2302150"/>
            <a:ext cx="705000" cy="7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3"/>
          <p:cNvPicPr preferRelativeResize="0"/>
          <p:nvPr/>
        </p:nvPicPr>
        <p:blipFill rotWithShape="1">
          <a:blip r:embed="rId6">
            <a:alphaModFix/>
          </a:blip>
          <a:srcRect b="30454" l="0" r="0" t="0"/>
          <a:stretch/>
        </p:blipFill>
        <p:spPr>
          <a:xfrm>
            <a:off x="2314349" y="3059339"/>
            <a:ext cx="827155" cy="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150" y="3161200"/>
            <a:ext cx="255550" cy="25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63"/>
          <p:cNvCxnSpPr/>
          <p:nvPr/>
        </p:nvCxnSpPr>
        <p:spPr>
          <a:xfrm>
            <a:off x="3307325" y="2902675"/>
            <a:ext cx="20547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Project Overview</a:t>
            </a:r>
            <a:endParaRPr/>
          </a:p>
        </p:txBody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Project Closeout</a:t>
            </a:r>
            <a:endParaRPr/>
          </a:p>
        </p:txBody>
      </p:sp>
      <p:sp>
        <p:nvSpPr>
          <p:cNvPr id="832" name="Google Shape;832;p6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5"/>
          <p:cNvSpPr txBox="1"/>
          <p:nvPr>
            <p:ph type="title"/>
          </p:nvPr>
        </p:nvSpPr>
        <p:spPr>
          <a:xfrm>
            <a:off x="742950" y="845600"/>
            <a:ext cx="7505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Control and Improvement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38" name="Google Shape;838;p65"/>
          <p:cNvPicPr preferRelativeResize="0"/>
          <p:nvPr/>
        </p:nvPicPr>
        <p:blipFill rotWithShape="1">
          <a:blip r:embed="rId3">
            <a:alphaModFix/>
          </a:blip>
          <a:srcRect b="0" l="4963" r="9022" t="0"/>
          <a:stretch/>
        </p:blipFill>
        <p:spPr>
          <a:xfrm>
            <a:off x="2629225" y="2751750"/>
            <a:ext cx="2006550" cy="18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5"/>
          <p:cNvPicPr preferRelativeResize="0"/>
          <p:nvPr/>
        </p:nvPicPr>
        <p:blipFill rotWithShape="1">
          <a:blip r:embed="rId4">
            <a:alphaModFix/>
          </a:blip>
          <a:srcRect b="0" l="10570" r="0" t="0"/>
          <a:stretch/>
        </p:blipFill>
        <p:spPr>
          <a:xfrm>
            <a:off x="4424075" y="1428850"/>
            <a:ext cx="1786551" cy="18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5"/>
          <p:cNvSpPr txBox="1"/>
          <p:nvPr/>
        </p:nvSpPr>
        <p:spPr>
          <a:xfrm>
            <a:off x="4779575" y="2033275"/>
            <a:ext cx="1007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5"/>
          <p:cNvSpPr txBox="1"/>
          <p:nvPr/>
        </p:nvSpPr>
        <p:spPr>
          <a:xfrm>
            <a:off x="3128800" y="3435688"/>
            <a:ext cx="1007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Improve-ment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5"/>
          <p:cNvSpPr txBox="1"/>
          <p:nvPr/>
        </p:nvSpPr>
        <p:spPr>
          <a:xfrm>
            <a:off x="457925" y="2465900"/>
            <a:ext cx="2006400" cy="159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Team meeting every week to ensure progress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Live time communication if issues were found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Meeting with TA every week to address questions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5"/>
          <p:cNvSpPr txBox="1"/>
          <p:nvPr/>
        </p:nvSpPr>
        <p:spPr>
          <a:xfrm>
            <a:off x="6528125" y="1434350"/>
            <a:ext cx="2006400" cy="20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Need to follow Gantt Chart more correctly to avoid large amount of work at the end stage of the project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Need to prepare more at the preliminary stage to avoid idea changes (can be good, but it takes time to redo all the work)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4" name="Google Shape;844;p65"/>
          <p:cNvCxnSpPr>
            <a:endCxn id="843" idx="2"/>
          </p:cNvCxnSpPr>
          <p:nvPr/>
        </p:nvCxnSpPr>
        <p:spPr>
          <a:xfrm flipH="1" rot="10800000">
            <a:off x="4261925" y="3491450"/>
            <a:ext cx="3269400" cy="73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65"/>
          <p:cNvCxnSpPr>
            <a:endCxn id="842" idx="0"/>
          </p:cNvCxnSpPr>
          <p:nvPr/>
        </p:nvCxnSpPr>
        <p:spPr>
          <a:xfrm flipH="1">
            <a:off x="1461125" y="2328200"/>
            <a:ext cx="2991300" cy="137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6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6"/>
          <p:cNvSpPr/>
          <p:nvPr/>
        </p:nvSpPr>
        <p:spPr>
          <a:xfrm>
            <a:off x="4347718" y="2699914"/>
            <a:ext cx="2268740" cy="1176175"/>
          </a:xfrm>
          <a:prstGeom prst="flowChartMerge">
            <a:avLst/>
          </a:prstGeom>
          <a:solidFill>
            <a:srgbClr val="007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6"/>
          <p:cNvSpPr txBox="1"/>
          <p:nvPr>
            <p:ph type="title"/>
          </p:nvPr>
        </p:nvSpPr>
        <p:spPr>
          <a:xfrm>
            <a:off x="742950" y="845600"/>
            <a:ext cx="7505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Learning Experience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3" name="Google Shape;853;p66"/>
          <p:cNvSpPr/>
          <p:nvPr/>
        </p:nvSpPr>
        <p:spPr>
          <a:xfrm flipH="1" rot="10800000">
            <a:off x="6175659" y="1983675"/>
            <a:ext cx="2268740" cy="1176175"/>
          </a:xfrm>
          <a:prstGeom prst="flowChartMerge">
            <a:avLst/>
          </a:prstGeom>
          <a:solidFill>
            <a:srgbClr val="C4A1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66"/>
          <p:cNvGrpSpPr/>
          <p:nvPr/>
        </p:nvGrpSpPr>
        <p:grpSpPr>
          <a:xfrm>
            <a:off x="819188" y="1536925"/>
            <a:ext cx="2371800" cy="2339178"/>
            <a:chOff x="819188" y="1536925"/>
            <a:chExt cx="2371800" cy="2339178"/>
          </a:xfrm>
        </p:grpSpPr>
        <p:sp>
          <p:nvSpPr>
            <p:cNvPr id="855" name="Google Shape;855;p66"/>
            <p:cNvSpPr/>
            <p:nvPr/>
          </p:nvSpPr>
          <p:spPr>
            <a:xfrm>
              <a:off x="823875" y="2699927"/>
              <a:ext cx="2268740" cy="1176175"/>
            </a:xfrm>
            <a:prstGeom prst="flowChartMerge">
              <a:avLst/>
            </a:prstGeom>
            <a:solidFill>
              <a:srgbClr val="D956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6" name="Google Shape;85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64713" y="2824425"/>
              <a:ext cx="587075" cy="58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66"/>
            <p:cNvSpPr txBox="1"/>
            <p:nvPr/>
          </p:nvSpPr>
          <p:spPr>
            <a:xfrm>
              <a:off x="819188" y="1536925"/>
              <a:ext cx="2371800" cy="4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 Handling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Preprocess data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Implement and use machine learning algorithm in python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Tune neural network model and SVM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0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858" name="Google Shape;8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500" y="284363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6"/>
          <p:cNvSpPr/>
          <p:nvPr/>
        </p:nvSpPr>
        <p:spPr>
          <a:xfrm flipH="1" rot="10800000">
            <a:off x="2527234" y="2069374"/>
            <a:ext cx="2371900" cy="1176175"/>
          </a:xfrm>
          <a:prstGeom prst="flowChartMerge">
            <a:avLst/>
          </a:prstGeom>
          <a:solidFill>
            <a:srgbClr val="3D45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9420" y="2585350"/>
            <a:ext cx="481500" cy="403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6"/>
          <p:cNvSpPr txBox="1"/>
          <p:nvPr/>
        </p:nvSpPr>
        <p:spPr>
          <a:xfrm>
            <a:off x="2527275" y="3203825"/>
            <a:ext cx="2371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Result Delivery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Transfer results into a product that can be used by different users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Build the bridge between numbers, information, and stakeholders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6"/>
          <p:cNvSpPr txBox="1"/>
          <p:nvPr/>
        </p:nvSpPr>
        <p:spPr>
          <a:xfrm>
            <a:off x="4312950" y="1573425"/>
            <a:ext cx="2371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Initiate, go through and close a project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Good planning is necessary to achieve project goal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5675" y="2383112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6"/>
          <p:cNvSpPr txBox="1"/>
          <p:nvPr/>
        </p:nvSpPr>
        <p:spPr>
          <a:xfrm>
            <a:off x="6108675" y="3203825"/>
            <a:ext cx="2371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Teamwork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Communication and teamwork are necessary to keep the project flow well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Still a lot to learn and need more experiences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7"/>
          <p:cNvSpPr txBox="1"/>
          <p:nvPr>
            <p:ph type="title"/>
          </p:nvPr>
        </p:nvSpPr>
        <p:spPr>
          <a:xfrm>
            <a:off x="742950" y="845600"/>
            <a:ext cx="7505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Future Works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1" name="Google Shape;871;p67"/>
          <p:cNvSpPr/>
          <p:nvPr/>
        </p:nvSpPr>
        <p:spPr>
          <a:xfrm>
            <a:off x="901650" y="2347100"/>
            <a:ext cx="2299800" cy="1661400"/>
          </a:xfrm>
          <a:prstGeom prst="foldedCorner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about different ways to deal with unbalanced data problem in classification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used random oversampling in here..)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2" name="Google Shape;872;p67"/>
          <p:cNvGrpSpPr/>
          <p:nvPr/>
        </p:nvGrpSpPr>
        <p:grpSpPr>
          <a:xfrm>
            <a:off x="1106025" y="1929175"/>
            <a:ext cx="110100" cy="443100"/>
            <a:chOff x="1594725" y="1634750"/>
            <a:chExt cx="110100" cy="443100"/>
          </a:xfrm>
        </p:grpSpPr>
        <p:cxnSp>
          <p:nvCxnSpPr>
            <p:cNvPr id="873" name="Google Shape;873;p67"/>
            <p:cNvCxnSpPr/>
            <p:nvPr/>
          </p:nvCxnSpPr>
          <p:spPr>
            <a:xfrm rot="10800000">
              <a:off x="1649650" y="1634750"/>
              <a:ext cx="2400" cy="4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4" name="Google Shape;874;p67"/>
            <p:cNvSpPr/>
            <p:nvPr/>
          </p:nvSpPr>
          <p:spPr>
            <a:xfrm flipH="1" rot="10800000">
              <a:off x="1594725" y="1634960"/>
              <a:ext cx="110100" cy="1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5" name="Google Shape;8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0425" y="1800425"/>
            <a:ext cx="587075" cy="5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7"/>
          <p:cNvSpPr/>
          <p:nvPr/>
        </p:nvSpPr>
        <p:spPr>
          <a:xfrm>
            <a:off x="5970100" y="2347100"/>
            <a:ext cx="2299800" cy="1661400"/>
          </a:xfrm>
          <a:prstGeom prst="foldedCorner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using time-dependent cox regression and add more features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67"/>
          <p:cNvGrpSpPr/>
          <p:nvPr/>
        </p:nvGrpSpPr>
        <p:grpSpPr>
          <a:xfrm>
            <a:off x="6174463" y="1929175"/>
            <a:ext cx="110100" cy="443100"/>
            <a:chOff x="1594725" y="1634750"/>
            <a:chExt cx="110100" cy="443100"/>
          </a:xfrm>
        </p:grpSpPr>
        <p:cxnSp>
          <p:nvCxnSpPr>
            <p:cNvPr id="878" name="Google Shape;878;p67"/>
            <p:cNvCxnSpPr/>
            <p:nvPr/>
          </p:nvCxnSpPr>
          <p:spPr>
            <a:xfrm rot="10800000">
              <a:off x="1649650" y="1634750"/>
              <a:ext cx="2400" cy="4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79" name="Google Shape;879;p67"/>
            <p:cNvSpPr/>
            <p:nvPr/>
          </p:nvSpPr>
          <p:spPr>
            <a:xfrm flipH="1" rot="10800000">
              <a:off x="1594725" y="1634960"/>
              <a:ext cx="110100" cy="1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274" y="1950847"/>
            <a:ext cx="360725" cy="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7"/>
          <p:cNvSpPr/>
          <p:nvPr/>
        </p:nvSpPr>
        <p:spPr>
          <a:xfrm>
            <a:off x="3418525" y="2347100"/>
            <a:ext cx="2299800" cy="1661400"/>
          </a:xfrm>
          <a:prstGeom prst="foldedCorner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-Try various Kernel Functions in SVM (B-Spline Kernel, Bessel Kernel, Cauchy Kernel, Chi-Square Kernel, etc)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-Find good neural network structures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2" name="Google Shape;882;p67"/>
          <p:cNvGrpSpPr/>
          <p:nvPr/>
        </p:nvGrpSpPr>
        <p:grpSpPr>
          <a:xfrm>
            <a:off x="3622900" y="1929175"/>
            <a:ext cx="110100" cy="443100"/>
            <a:chOff x="1594725" y="1634750"/>
            <a:chExt cx="110100" cy="443100"/>
          </a:xfrm>
        </p:grpSpPr>
        <p:cxnSp>
          <p:nvCxnSpPr>
            <p:cNvPr id="883" name="Google Shape;883;p67"/>
            <p:cNvCxnSpPr/>
            <p:nvPr/>
          </p:nvCxnSpPr>
          <p:spPr>
            <a:xfrm rot="10800000">
              <a:off x="1649650" y="1634750"/>
              <a:ext cx="2400" cy="443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84" name="Google Shape;884;p67"/>
            <p:cNvSpPr/>
            <p:nvPr/>
          </p:nvSpPr>
          <p:spPr>
            <a:xfrm flipH="1" rot="10800000">
              <a:off x="1594725" y="1634960"/>
              <a:ext cx="110100" cy="116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5" name="Google Shape;88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7325" y="1837350"/>
            <a:ext cx="513224" cy="5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/>
          <p:nvPr>
            <p:ph type="title"/>
          </p:nvPr>
        </p:nvSpPr>
        <p:spPr>
          <a:xfrm>
            <a:off x="742950" y="845600"/>
            <a:ext cx="7505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"/>
              <a:t>Open Questions</a:t>
            </a:r>
            <a:endParaRPr b="0" i="0" sz="1000" u="none" cap="none" strike="noStrike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2" name="Google Shape;892;p68"/>
          <p:cNvSpPr txBox="1"/>
          <p:nvPr/>
        </p:nvSpPr>
        <p:spPr>
          <a:xfrm>
            <a:off x="2684050" y="1259200"/>
            <a:ext cx="54483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is the best kernel function with this dataset ?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What is the best way to find good Neural network architecture theoretically and practically?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How can we deal with confounders and effect modification with many features?</a:t>
            </a:r>
            <a:endParaRPr sz="180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742950" y="1998625"/>
            <a:ext cx="1701600" cy="170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9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b="0" i="0" sz="9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9"/>
          <p:cNvSpPr txBox="1"/>
          <p:nvPr>
            <p:ph idx="1" type="body"/>
          </p:nvPr>
        </p:nvSpPr>
        <p:spPr>
          <a:xfrm>
            <a:off x="830700" y="1176050"/>
            <a:ext cx="75147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Epoch vs iteration when training neural networks. (n.d.). Retrieved from https://stackoverflow.com/questions/4752626/epoch-vs-iteration-when-training-neural-networks?utm_medium=organic&amp;utm_source=google_rich_qa&amp;utm_campaign=google_rich_qa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Kernel method. (2018, April 27). Retrieved from https://en.wikipedia.org/wiki/Kernel_method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Kim, W. R., Smith, J. M., Skeans, M. A., Schladt, D. P., Schnitzler, M. A., Edwards, E. B., . . . Kasiske, B. L. (2014, 01). OPTN/SRTR 2012 Annual Data Report: Liver. </a:t>
            </a:r>
            <a:r>
              <a:rPr i="1" lang="en" sz="900">
                <a:solidFill>
                  <a:srgbClr val="000000"/>
                </a:solidFill>
              </a:rPr>
              <a:t>American Journal of Transplantation,</a:t>
            </a:r>
            <a:r>
              <a:rPr lang="en" sz="900">
                <a:solidFill>
                  <a:srgbClr val="000000"/>
                </a:solidFill>
              </a:rPr>
              <a:t> </a:t>
            </a:r>
            <a:r>
              <a:rPr i="1" lang="en" sz="900">
                <a:solidFill>
                  <a:srgbClr val="000000"/>
                </a:solidFill>
              </a:rPr>
              <a:t>14</a:t>
            </a:r>
            <a:r>
              <a:rPr lang="en" sz="900">
                <a:solidFill>
                  <a:srgbClr val="000000"/>
                </a:solidFill>
              </a:rPr>
              <a:t>(S1), 69-96. doi:10.1111/ajt.12581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Masconi, K. L., Matsha, T. E., Echouffo-Tcheugui, J. B., Erasmus, R. T., &amp; Kengne, A. P. (2015, 03). Reporting and handling of missing data in predictive research for prevalent undiagnosed type 2 diabetes mellitus: A systematic review. </a:t>
            </a:r>
            <a:r>
              <a:rPr i="1" lang="en" sz="900">
                <a:solidFill>
                  <a:srgbClr val="000000"/>
                </a:solidFill>
              </a:rPr>
              <a:t>EPMA Journal,</a:t>
            </a:r>
            <a:r>
              <a:rPr lang="en" sz="900">
                <a:solidFill>
                  <a:srgbClr val="000000"/>
                </a:solidFill>
              </a:rPr>
              <a:t> </a:t>
            </a:r>
            <a:r>
              <a:rPr i="1" lang="en" sz="900">
                <a:solidFill>
                  <a:srgbClr val="000000"/>
                </a:solidFill>
              </a:rPr>
              <a:t>6</a:t>
            </a:r>
            <a:r>
              <a:rPr lang="en" sz="900">
                <a:solidFill>
                  <a:srgbClr val="000000"/>
                </a:solidFill>
              </a:rPr>
              <a:t>(1). doi:10.1186/s13167-015-0028-0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Measurement System Analysis (MSA). (n.d.). Retrieved from https://www.moresteam.com/toolbox/measurement-system-analysis.cfm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Organ Procurement and Transplantation Network. (n.d.). Retrieved from https://optn.transplant.hrsa.gov/members/regions/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Patel, S. (2017, May 03). Chapter 2 : SVM (Support Vector Machine) - Theory – Machine Learning 101 – Medium. Retrieved from https://medium.com/machine-learning-101/chapter-2-svm-support-vector-machine-theory-f0812effc72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RBF SVM parameters. (n.d.). Retrieved from http://scikit-learn.org/stable/auto_examples/svm/plot_rbf_parameters.html</a:t>
            </a:r>
            <a:endParaRPr sz="900">
              <a:solidFill>
                <a:srgbClr val="000000"/>
              </a:solidFill>
            </a:endParaRPr>
          </a:p>
          <a:p>
            <a:pPr indent="-381000" lvl="0" marL="3810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0000"/>
                </a:solidFill>
              </a:rPr>
              <a:t>Schrem, H., Platsakis, A., Kaltenborn, A., Koch, A., Metz, C., Barthold, M., . . . Reichert, B. (2014, 09). Value and limitations of the BAR-score for donor allocation in liver transplantation. </a:t>
            </a:r>
            <a:r>
              <a:rPr i="1" lang="en" sz="900">
                <a:solidFill>
                  <a:srgbClr val="000000"/>
                </a:solidFill>
              </a:rPr>
              <a:t>Langenbeck's Archives of Surgery,</a:t>
            </a:r>
            <a:r>
              <a:rPr lang="en" sz="900">
                <a:solidFill>
                  <a:srgbClr val="000000"/>
                </a:solidFill>
              </a:rPr>
              <a:t> </a:t>
            </a:r>
            <a:r>
              <a:rPr i="1" lang="en" sz="900">
                <a:solidFill>
                  <a:srgbClr val="000000"/>
                </a:solidFill>
              </a:rPr>
              <a:t>399</a:t>
            </a:r>
            <a:r>
              <a:rPr lang="en" sz="900">
                <a:solidFill>
                  <a:srgbClr val="000000"/>
                </a:solidFill>
              </a:rPr>
              <a:t>(8), 1011-1019. doi:10.1007/s00423-014-1247-x</a:t>
            </a:r>
            <a:endParaRPr sz="900">
              <a:solidFill>
                <a:srgbClr val="000000"/>
              </a:solidFill>
            </a:endParaRPr>
          </a:p>
        </p:txBody>
      </p:sp>
      <p:sp>
        <p:nvSpPr>
          <p:cNvPr id="900" name="Google Shape;900;p6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Reference</a:t>
            </a:r>
            <a:endParaRPr b="0" i="0" sz="3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1" name="Google Shape;901;p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0"/>
          <p:cNvSpPr txBox="1"/>
          <p:nvPr>
            <p:ph type="ctrTitle"/>
          </p:nvPr>
        </p:nvSpPr>
        <p:spPr>
          <a:xfrm>
            <a:off x="1858703" y="15180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rPr i="1" lang="en" sz="24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i="1" lang="en" sz="2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hank </a:t>
            </a:r>
            <a:r>
              <a:rPr i="1" lang="en" sz="24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i="1" lang="en" sz="2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ou for </a:t>
            </a:r>
            <a:r>
              <a:rPr i="1" lang="en" sz="24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listening</a:t>
            </a:r>
            <a:endParaRPr i="1" sz="2400" u="none" cap="none" strike="noStrike">
              <a:solidFill>
                <a:schemeClr val="dk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07" name="Google Shape;907;p70"/>
          <p:cNvSpPr txBox="1"/>
          <p:nvPr>
            <p:ph idx="1" type="subTitle"/>
          </p:nvPr>
        </p:nvSpPr>
        <p:spPr>
          <a:xfrm>
            <a:off x="1858700" y="32607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b="0" i="1" lang="en" sz="1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Team H</a:t>
            </a:r>
            <a:r>
              <a:rPr i="1"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ACK</a:t>
            </a:r>
            <a:endParaRPr b="0" i="1" sz="16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8" name="Google Shape;908;p7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9" name="Google Shape;909;p70"/>
          <p:cNvSpPr txBox="1"/>
          <p:nvPr/>
        </p:nvSpPr>
        <p:spPr>
          <a:xfrm>
            <a:off x="2063675" y="2166275"/>
            <a:ext cx="5085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unito"/>
              <a:buNone/>
            </a:pPr>
            <a:r>
              <a:rPr lang="en" sz="3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</a:pPr>
            <a:r>
              <a:t/>
            </a:r>
            <a:endParaRPr b="0" i="0" sz="86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321000" y="1979750"/>
            <a:ext cx="84930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0" i="0" lang="en" sz="4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Predict graft survival using pre-transplant variables</a:t>
            </a:r>
            <a:endParaRPr b="0" i="0" sz="4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727400" y="1217750"/>
            <a:ext cx="75111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0" i="1" lang="en" sz="30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GOAL</a:t>
            </a:r>
            <a:endParaRPr b="0" i="1" sz="3000" u="none" cap="none" strike="noStrike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Definition &amp; Plan</a:t>
            </a:r>
            <a:endParaRPr/>
          </a:p>
        </p:txBody>
      </p:sp>
      <p:sp>
        <p:nvSpPr>
          <p:cNvPr id="289" name="Google Shape;289;p30"/>
          <p:cNvSpPr txBox="1"/>
          <p:nvPr>
            <p:ph idx="2" type="body"/>
          </p:nvPr>
        </p:nvSpPr>
        <p:spPr>
          <a:xfrm>
            <a:off x="818375" y="1373900"/>
            <a:ext cx="78771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Liver Transplant Data Analysis</a:t>
            </a:r>
            <a:r>
              <a:rPr lang="en"/>
              <a:t> is a semester-long project that starts in February and concludes in May 2018.</a:t>
            </a: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819150" y="4156825"/>
            <a:ext cx="2621100" cy="4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of Scope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data analysis, create deliverables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Out of Scope 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collection, data publication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291" name="Google Shape;291;p30"/>
          <p:cNvGrpSpPr/>
          <p:nvPr/>
        </p:nvGrpSpPr>
        <p:grpSpPr>
          <a:xfrm>
            <a:off x="3210850" y="2053100"/>
            <a:ext cx="2566075" cy="2357200"/>
            <a:chOff x="3210850" y="2053100"/>
            <a:chExt cx="2566075" cy="2357200"/>
          </a:xfrm>
        </p:grpSpPr>
        <p:sp>
          <p:nvSpPr>
            <p:cNvPr id="292" name="Google Shape;292;p30"/>
            <p:cNvSpPr/>
            <p:nvPr/>
          </p:nvSpPr>
          <p:spPr>
            <a:xfrm>
              <a:off x="4028375" y="3466800"/>
              <a:ext cx="965100" cy="943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Resources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210850" y="2742175"/>
              <a:ext cx="965100" cy="94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Scope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028375" y="2053100"/>
              <a:ext cx="965100" cy="943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Risks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4811825" y="2826325"/>
              <a:ext cx="965100" cy="943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Tasks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4028375" y="2826325"/>
              <a:ext cx="965100" cy="7749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Project Planning</a:t>
              </a: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30"/>
          <p:cNvSpPr txBox="1"/>
          <p:nvPr/>
        </p:nvSpPr>
        <p:spPr>
          <a:xfrm>
            <a:off x="6106175" y="3837625"/>
            <a:ext cx="2017800" cy="4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Dataset, TA, Literature, Professor, Internet, Experience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8" name="Google Shape;298;p30"/>
          <p:cNvSpPr txBox="1"/>
          <p:nvPr/>
        </p:nvSpPr>
        <p:spPr>
          <a:xfrm>
            <a:off x="5776925" y="2053100"/>
            <a:ext cx="2109600" cy="84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Obtain and study data, define goal, clean data, analyze data, test and compare models, finish assignments, finish report and end product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9" name="Google Shape;299;p30"/>
          <p:cNvSpPr txBox="1"/>
          <p:nvPr/>
        </p:nvSpPr>
        <p:spPr>
          <a:xfrm>
            <a:off x="1193075" y="2053100"/>
            <a:ext cx="2017800" cy="84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Having new idea and switching plan in the middle, postponing and missing deadline, having trouble coding, bad model performance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00" name="Google Shape;300;p30"/>
          <p:cNvCxnSpPr>
            <a:stCxn id="294" idx="2"/>
            <a:endCxn id="299" idx="0"/>
          </p:cNvCxnSpPr>
          <p:nvPr/>
        </p:nvCxnSpPr>
        <p:spPr>
          <a:xfrm rot="10800000">
            <a:off x="2201975" y="2053250"/>
            <a:ext cx="1826400" cy="471600"/>
          </a:xfrm>
          <a:prstGeom prst="bentConnector4">
            <a:avLst>
              <a:gd fmla="val 22380" name="adj1"/>
              <a:gd fmla="val 15042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0"/>
          <p:cNvCxnSpPr>
            <a:stCxn id="293" idx="3"/>
            <a:endCxn id="290" idx="0"/>
          </p:cNvCxnSpPr>
          <p:nvPr/>
        </p:nvCxnSpPr>
        <p:spPr>
          <a:xfrm rot="5400000">
            <a:off x="2436136" y="3240797"/>
            <a:ext cx="609600" cy="1222500"/>
          </a:xfrm>
          <a:prstGeom prst="bentConnector3">
            <a:avLst>
              <a:gd fmla="val 613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0"/>
          <p:cNvCxnSpPr>
            <a:stCxn id="292" idx="4"/>
            <a:endCxn id="297" idx="1"/>
          </p:cNvCxnSpPr>
          <p:nvPr/>
        </p:nvCxnSpPr>
        <p:spPr>
          <a:xfrm rot="-5400000">
            <a:off x="5134925" y="3438900"/>
            <a:ext cx="347400" cy="1595400"/>
          </a:xfrm>
          <a:prstGeom prst="bentConnector4">
            <a:avLst>
              <a:gd fmla="val -68545" name="adj1"/>
              <a:gd fmla="val 6511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0"/>
          <p:cNvCxnSpPr>
            <a:stCxn id="295" idx="6"/>
            <a:endCxn id="298" idx="2"/>
          </p:cNvCxnSpPr>
          <p:nvPr/>
        </p:nvCxnSpPr>
        <p:spPr>
          <a:xfrm flipH="1" rot="10800000">
            <a:off x="5776925" y="2894575"/>
            <a:ext cx="1054800" cy="40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961708" y="1520025"/>
            <a:ext cx="1090200" cy="59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408878" y="1520025"/>
            <a:ext cx="1090200" cy="59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3856048" y="1520025"/>
            <a:ext cx="1090200" cy="59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5318179" y="1520025"/>
            <a:ext cx="1090200" cy="59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6780310" y="1520025"/>
            <a:ext cx="1090200" cy="59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1041238" y="1676276"/>
            <a:ext cx="930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Suppliers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488397" y="1676276"/>
            <a:ext cx="930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Inputs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3943048" y="1676276"/>
            <a:ext cx="930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Process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5397709" y="1676276"/>
            <a:ext cx="930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Outputs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6829919" y="1676276"/>
            <a:ext cx="1040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942710" y="2063501"/>
            <a:ext cx="1174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Keck Medicine of USC-Department of Surgery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2366522" y="2078259"/>
            <a:ext cx="11748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Liver Transplant Data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Statistical Knowledge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Programming skills and language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Computers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324590" y="2062315"/>
            <a:ext cx="14388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Clean dataset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project report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powerpoint presentation 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website including data exploration and prediction tool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6763471" y="2136884"/>
            <a:ext cx="1382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Doctors and other experts who would want to get more insights about OLT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Potential future donors and recipients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Future students in the field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31"/>
          <p:cNvGrpSpPr/>
          <p:nvPr/>
        </p:nvGrpSpPr>
        <p:grpSpPr>
          <a:xfrm>
            <a:off x="942700" y="3658480"/>
            <a:ext cx="1319342" cy="936970"/>
            <a:chOff x="0" y="0"/>
            <a:chExt cx="1527900" cy="1146000"/>
          </a:xfrm>
        </p:grpSpPr>
        <p:sp>
          <p:nvSpPr>
            <p:cNvPr id="324" name="Google Shape;324;p31"/>
            <p:cNvSpPr/>
            <p:nvPr/>
          </p:nvSpPr>
          <p:spPr>
            <a:xfrm>
              <a:off x="0" y="0"/>
              <a:ext cx="1527900" cy="1146000"/>
            </a:xfrm>
            <a:prstGeom prst="roundRect">
              <a:avLst>
                <a:gd fmla="val 7500" name="adj"/>
              </a:avLst>
            </a:prstGeom>
            <a:solidFill>
              <a:schemeClr val="accent5"/>
            </a:solidFill>
            <a:ln cap="flat" cmpd="sng" w="15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25145" y="127162"/>
              <a:ext cx="1477500" cy="89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Obtain</a:t>
              </a:r>
              <a:r>
                <a:rPr lang="en" sz="1200">
                  <a:solidFill>
                    <a:srgbClr val="000000"/>
                  </a:solidFill>
                </a:rPr>
                <a:t> </a:t>
              </a: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r>
                <a:rPr lang="en" sz="1200">
                  <a:solidFill>
                    <a:srgbClr val="000000"/>
                  </a:solidFill>
                </a:rPr>
                <a:t> </a:t>
              </a: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study</a:t>
              </a:r>
              <a:r>
                <a:rPr lang="en" sz="1200">
                  <a:solidFill>
                    <a:srgbClr val="000000"/>
                  </a:solidFill>
                </a:rPr>
                <a:t> </a:t>
              </a:r>
              <a:r>
                <a:rPr lang="en"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the data</a:t>
              </a: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1"/>
          <p:cNvSpPr/>
          <p:nvPr/>
        </p:nvSpPr>
        <p:spPr>
          <a:xfrm>
            <a:off x="2407091" y="3989503"/>
            <a:ext cx="290136" cy="274714"/>
          </a:xfrm>
          <a:prstGeom prst="rightArrow">
            <a:avLst>
              <a:gd fmla="val 64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31"/>
          <p:cNvGrpSpPr/>
          <p:nvPr/>
        </p:nvGrpSpPr>
        <p:grpSpPr>
          <a:xfrm>
            <a:off x="2842452" y="3658480"/>
            <a:ext cx="1319342" cy="936970"/>
            <a:chOff x="0" y="0"/>
            <a:chExt cx="1527900" cy="1146000"/>
          </a:xfrm>
        </p:grpSpPr>
        <p:sp>
          <p:nvSpPr>
            <p:cNvPr id="328" name="Google Shape;328;p31"/>
            <p:cNvSpPr/>
            <p:nvPr/>
          </p:nvSpPr>
          <p:spPr>
            <a:xfrm>
              <a:off x="0" y="0"/>
              <a:ext cx="1527900" cy="1146000"/>
            </a:xfrm>
            <a:prstGeom prst="roundRect">
              <a:avLst>
                <a:gd fmla="val 7500" name="adj"/>
              </a:avLst>
            </a:prstGeom>
            <a:solidFill>
              <a:schemeClr val="accent5"/>
            </a:solidFill>
            <a:ln cap="flat" cmpd="sng" w="15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25145" y="127162"/>
              <a:ext cx="1477500" cy="89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Clean and analyze the data </a:t>
              </a:r>
              <a:endParaRPr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0" name="Google Shape;330;p31"/>
          <p:cNvSpPr/>
          <p:nvPr/>
        </p:nvSpPr>
        <p:spPr>
          <a:xfrm>
            <a:off x="4306844" y="3989503"/>
            <a:ext cx="290136" cy="274714"/>
          </a:xfrm>
          <a:prstGeom prst="rightArrow">
            <a:avLst>
              <a:gd fmla="val 64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31"/>
          <p:cNvGrpSpPr/>
          <p:nvPr/>
        </p:nvGrpSpPr>
        <p:grpSpPr>
          <a:xfrm>
            <a:off x="4742204" y="3658480"/>
            <a:ext cx="1319342" cy="936970"/>
            <a:chOff x="0" y="0"/>
            <a:chExt cx="1527900" cy="1146000"/>
          </a:xfrm>
        </p:grpSpPr>
        <p:sp>
          <p:nvSpPr>
            <p:cNvPr id="332" name="Google Shape;332;p31"/>
            <p:cNvSpPr/>
            <p:nvPr/>
          </p:nvSpPr>
          <p:spPr>
            <a:xfrm>
              <a:off x="0" y="0"/>
              <a:ext cx="1527900" cy="1146000"/>
            </a:xfrm>
            <a:prstGeom prst="roundRect">
              <a:avLst>
                <a:gd fmla="val 7500" name="adj"/>
              </a:avLst>
            </a:prstGeom>
            <a:solidFill>
              <a:schemeClr val="accent5"/>
            </a:solidFill>
            <a:ln cap="flat" cmpd="sng" w="15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25145" y="127162"/>
              <a:ext cx="1477500" cy="89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Complete report and product of analysis</a:t>
              </a:r>
              <a:endParaRPr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4" name="Google Shape;334;p31"/>
          <p:cNvSpPr/>
          <p:nvPr/>
        </p:nvSpPr>
        <p:spPr>
          <a:xfrm>
            <a:off x="6206596" y="3989503"/>
            <a:ext cx="290136" cy="274714"/>
          </a:xfrm>
          <a:prstGeom prst="rightArrow">
            <a:avLst>
              <a:gd fmla="val 64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" name="Google Shape;335;p31"/>
          <p:cNvGrpSpPr/>
          <p:nvPr/>
        </p:nvGrpSpPr>
        <p:grpSpPr>
          <a:xfrm>
            <a:off x="6641957" y="3658480"/>
            <a:ext cx="1319342" cy="936970"/>
            <a:chOff x="0" y="0"/>
            <a:chExt cx="1527900" cy="1146000"/>
          </a:xfrm>
        </p:grpSpPr>
        <p:sp>
          <p:nvSpPr>
            <p:cNvPr id="336" name="Google Shape;336;p31"/>
            <p:cNvSpPr/>
            <p:nvPr/>
          </p:nvSpPr>
          <p:spPr>
            <a:xfrm>
              <a:off x="0" y="0"/>
              <a:ext cx="1527900" cy="1146000"/>
            </a:xfrm>
            <a:prstGeom prst="roundRect">
              <a:avLst>
                <a:gd fmla="val 7500" name="adj"/>
              </a:avLst>
            </a:prstGeom>
            <a:solidFill>
              <a:schemeClr val="accent5"/>
            </a:solidFill>
            <a:ln cap="flat" cmpd="sng" w="158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5145" y="127162"/>
              <a:ext cx="1477500" cy="89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Present results to stakeholders</a:t>
              </a:r>
              <a:endParaRPr sz="1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338" name="Google Shape;338;p31"/>
          <p:cNvCxnSpPr>
            <a:stCxn id="311" idx="2"/>
            <a:endCxn id="324" idx="0"/>
          </p:cNvCxnSpPr>
          <p:nvPr/>
        </p:nvCxnSpPr>
        <p:spPr>
          <a:xfrm flipH="1">
            <a:off x="1602448" y="2111025"/>
            <a:ext cx="2798700" cy="15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1"/>
          <p:cNvCxnSpPr>
            <a:stCxn id="311" idx="2"/>
            <a:endCxn id="336" idx="0"/>
          </p:cNvCxnSpPr>
          <p:nvPr/>
        </p:nvCxnSpPr>
        <p:spPr>
          <a:xfrm>
            <a:off x="4401148" y="2111025"/>
            <a:ext cx="2900400" cy="15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SIPOC</a:t>
            </a:r>
            <a:endParaRPr/>
          </a:p>
        </p:txBody>
      </p:sp>
      <p:sp>
        <p:nvSpPr>
          <p:cNvPr id="341" name="Google Shape;341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Milestones and Schedule</a:t>
            </a:r>
            <a:endParaRPr/>
          </a:p>
        </p:txBody>
      </p:sp>
      <p:sp>
        <p:nvSpPr>
          <p:cNvPr id="347" name="Google Shape;347;p32"/>
          <p:cNvSpPr txBox="1"/>
          <p:nvPr>
            <p:ph idx="1" type="subTitle"/>
          </p:nvPr>
        </p:nvSpPr>
        <p:spPr>
          <a:xfrm>
            <a:off x="819150" y="13983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Lean 6 Sigma to Achieve Team Assignments and Deliverables</a:t>
            </a: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1167747" y="2564880"/>
            <a:ext cx="6659690" cy="1403094"/>
          </a:xfrm>
          <a:custGeom>
            <a:rect b="b" l="l" r="r" t="t"/>
            <a:pathLst>
              <a:path extrusionOk="0" h="57275" w="288172">
                <a:moveTo>
                  <a:pt x="0" y="18053"/>
                </a:moveTo>
                <a:cubicBezTo>
                  <a:pt x="9027" y="24582"/>
                  <a:pt x="34460" y="56430"/>
                  <a:pt x="54160" y="57225"/>
                </a:cubicBezTo>
                <a:cubicBezTo>
                  <a:pt x="73860" y="58020"/>
                  <a:pt x="94127" y="25888"/>
                  <a:pt x="118198" y="22822"/>
                </a:cubicBezTo>
                <a:cubicBezTo>
                  <a:pt x="142269" y="19756"/>
                  <a:pt x="172756" y="41443"/>
                  <a:pt x="198587" y="38831"/>
                </a:cubicBezTo>
                <a:cubicBezTo>
                  <a:pt x="224418" y="36220"/>
                  <a:pt x="258254" y="13625"/>
                  <a:pt x="273185" y="7153"/>
                </a:cubicBezTo>
                <a:cubicBezTo>
                  <a:pt x="288116" y="681"/>
                  <a:pt x="285674" y="1192"/>
                  <a:pt x="288172" y="0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49" name="Google Shape;3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87" y="2630542"/>
            <a:ext cx="445964" cy="43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943" y="3521231"/>
            <a:ext cx="445964" cy="43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879" y="2696507"/>
            <a:ext cx="445964" cy="43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333" y="3087576"/>
            <a:ext cx="445964" cy="43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488" y="2196879"/>
            <a:ext cx="445964" cy="43366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418150" y="3103600"/>
            <a:ext cx="1379100" cy="12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goals,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customer deliverables and other project details by using project charter and SIPOC diagram.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/>
        </p:nvSpPr>
        <p:spPr>
          <a:xfrm>
            <a:off x="1854978" y="2443398"/>
            <a:ext cx="13791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Measure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performance by using process mapping and start developing statistical analysis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3868061" y="3249644"/>
            <a:ext cx="13791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Analyze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causes of bad performing model and compare models </a:t>
            </a:r>
            <a:endParaRPr b="1" sz="1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5286333" y="2106688"/>
            <a:ext cx="13791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Improve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 using different methods and developing other potential solutions</a:t>
            </a:r>
            <a:endParaRPr b="1" sz="10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7232563" y="2756945"/>
            <a:ext cx="14790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performance by finalizing reports and ppt presentation to stakeholders and finishing end product</a:t>
            </a:r>
            <a:endParaRPr/>
          </a:p>
        </p:txBody>
      </p:sp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2"/>
          <p:cNvSpPr txBox="1"/>
          <p:nvPr/>
        </p:nvSpPr>
        <p:spPr>
          <a:xfrm>
            <a:off x="819150" y="2384150"/>
            <a:ext cx="848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alibri"/>
                <a:ea typeface="Calibri"/>
                <a:cs typeface="Calibri"/>
                <a:sym typeface="Calibri"/>
              </a:rPr>
              <a:t>Feb - Early Mar</a:t>
            </a:r>
            <a:endParaRPr/>
          </a:p>
        </p:txBody>
      </p:sp>
      <p:sp>
        <p:nvSpPr>
          <p:cNvPr id="361" name="Google Shape;361;p32"/>
          <p:cNvSpPr txBox="1"/>
          <p:nvPr/>
        </p:nvSpPr>
        <p:spPr>
          <a:xfrm>
            <a:off x="2076825" y="3906250"/>
            <a:ext cx="8484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alibri"/>
                <a:ea typeface="Calibri"/>
                <a:cs typeface="Calibri"/>
                <a:sym typeface="Calibri"/>
              </a:rPr>
              <a:t>Mar - Early Apr</a:t>
            </a:r>
            <a:endParaRPr/>
          </a:p>
        </p:txBody>
      </p:sp>
      <p:sp>
        <p:nvSpPr>
          <p:cNvPr id="362" name="Google Shape;362;p32"/>
          <p:cNvSpPr txBox="1"/>
          <p:nvPr/>
        </p:nvSpPr>
        <p:spPr>
          <a:xfrm>
            <a:off x="3651100" y="2457900"/>
            <a:ext cx="10575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alibri"/>
                <a:ea typeface="Calibri"/>
                <a:cs typeface="Calibri"/>
                <a:sym typeface="Calibri"/>
              </a:rPr>
              <a:t>Late Mar - Mid April</a:t>
            </a:r>
            <a:endParaRPr/>
          </a:p>
        </p:txBody>
      </p:sp>
      <p:sp>
        <p:nvSpPr>
          <p:cNvPr id="363" name="Google Shape;363;p32"/>
          <p:cNvSpPr txBox="1"/>
          <p:nvPr/>
        </p:nvSpPr>
        <p:spPr>
          <a:xfrm>
            <a:off x="5374650" y="3461075"/>
            <a:ext cx="1014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alibri"/>
                <a:ea typeface="Calibri"/>
                <a:cs typeface="Calibri"/>
                <a:sym typeface="Calibri"/>
              </a:rPr>
              <a:t>Mid Apr - Late Apr </a:t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7286725" y="1969175"/>
            <a:ext cx="1014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Calibri"/>
                <a:ea typeface="Calibri"/>
                <a:cs typeface="Calibri"/>
                <a:sym typeface="Calibri"/>
              </a:rPr>
              <a:t>Mid Apr - Early May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Feasibility Study</a:t>
            </a:r>
            <a:endParaRPr/>
          </a:p>
        </p:txBody>
      </p:sp>
      <p:sp>
        <p:nvSpPr>
          <p:cNvPr id="370" name="Google Shape;370;p33"/>
          <p:cNvSpPr txBox="1"/>
          <p:nvPr>
            <p:ph idx="1" type="subTitle"/>
          </p:nvPr>
        </p:nvSpPr>
        <p:spPr>
          <a:xfrm>
            <a:off x="819150" y="13983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Solutions</a:t>
            </a:r>
            <a:endParaRPr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4963" r="9022" t="0"/>
          <a:stretch/>
        </p:blipFill>
        <p:spPr>
          <a:xfrm>
            <a:off x="3937875" y="1660100"/>
            <a:ext cx="1630650" cy="154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25" y="2176343"/>
            <a:ext cx="1387300" cy="114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 rotWithShape="1">
          <a:blip r:embed="rId5">
            <a:alphaModFix/>
          </a:blip>
          <a:srcRect b="0" l="11373" r="6389" t="0"/>
          <a:stretch/>
        </p:blipFill>
        <p:spPr>
          <a:xfrm>
            <a:off x="4850775" y="3208250"/>
            <a:ext cx="1231751" cy="12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 rotWithShape="1">
          <a:blip r:embed="rId6">
            <a:alphaModFix/>
          </a:blip>
          <a:srcRect b="0" l="7158" r="0" t="0"/>
          <a:stretch/>
        </p:blipFill>
        <p:spPr>
          <a:xfrm>
            <a:off x="3379525" y="3377650"/>
            <a:ext cx="1268274" cy="12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2941725" y="2548250"/>
            <a:ext cx="821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Coding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4170600" y="2143075"/>
            <a:ext cx="11652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Performance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3603113" y="3707550"/>
            <a:ext cx="821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5056088" y="3556900"/>
            <a:ext cx="821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Integra-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tion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918950" y="2010900"/>
            <a:ext cx="1689300" cy="109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Risk</a:t>
            </a:r>
            <a:endParaRPr sz="9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Not familiar with syntax in coding, encounter errors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Reach out to resources to debug, use alternative methods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0" name="Google Shape;380;p33"/>
          <p:cNvSpPr txBox="1"/>
          <p:nvPr/>
        </p:nvSpPr>
        <p:spPr>
          <a:xfrm>
            <a:off x="930800" y="3404500"/>
            <a:ext cx="2293200" cy="105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Risk</a:t>
            </a:r>
            <a:endParaRPr sz="9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Have new idea for analysis in the middle of the project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Adjust Gantt chart to incorporate new tasks but also ensure final deadline is not missed</a:t>
            </a:r>
            <a:endParaRPr sz="900"/>
          </a:p>
        </p:txBody>
      </p:sp>
      <p:sp>
        <p:nvSpPr>
          <p:cNvPr id="381" name="Google Shape;381;p33"/>
          <p:cNvSpPr txBox="1"/>
          <p:nvPr/>
        </p:nvSpPr>
        <p:spPr>
          <a:xfrm>
            <a:off x="5706450" y="1449350"/>
            <a:ext cx="2293200" cy="109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Risk</a:t>
            </a:r>
            <a:endParaRPr sz="9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Bad model performance or unrealistically high performance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Understand the code and the model, change certain parameters, use more data sources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82" name="Google Shape;382;p33"/>
          <p:cNvSpPr txBox="1"/>
          <p:nvPr/>
        </p:nvSpPr>
        <p:spPr>
          <a:xfrm>
            <a:off x="6287600" y="3135300"/>
            <a:ext cx="1689300" cy="109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563F"/>
                </a:solidFill>
                <a:latin typeface="Calibri"/>
                <a:ea typeface="Calibri"/>
                <a:cs typeface="Calibri"/>
                <a:sym typeface="Calibri"/>
              </a:rPr>
              <a:t>Risk</a:t>
            </a:r>
            <a:endParaRPr sz="900">
              <a:solidFill>
                <a:srgbClr val="D956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Difficulty integrating coding in Python and R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9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Use alternative method to display analysis result</a:t>
            </a:r>
            <a:endParaRPr sz="900"/>
          </a:p>
        </p:txBody>
      </p:sp>
      <p:cxnSp>
        <p:nvCxnSpPr>
          <p:cNvPr id="383" name="Google Shape;383;p33"/>
          <p:cNvCxnSpPr>
            <a:stCxn id="379" idx="0"/>
          </p:cNvCxnSpPr>
          <p:nvPr/>
        </p:nvCxnSpPr>
        <p:spPr>
          <a:xfrm flipH="1" rot="-5400000">
            <a:off x="2259350" y="1515150"/>
            <a:ext cx="273000" cy="1264500"/>
          </a:xfrm>
          <a:prstGeom prst="bentConnector4">
            <a:avLst>
              <a:gd fmla="val -87225" name="adj1"/>
              <a:gd fmla="val 833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3"/>
          <p:cNvCxnSpPr>
            <a:endCxn id="381" idx="2"/>
          </p:cNvCxnSpPr>
          <p:nvPr/>
        </p:nvCxnSpPr>
        <p:spPr>
          <a:xfrm flipH="1" rot="10800000">
            <a:off x="5258250" y="2548250"/>
            <a:ext cx="1594800" cy="32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3"/>
          <p:cNvCxnSpPr>
            <a:endCxn id="380" idx="2"/>
          </p:cNvCxnSpPr>
          <p:nvPr/>
        </p:nvCxnSpPr>
        <p:spPr>
          <a:xfrm flipH="1">
            <a:off x="2077400" y="4405300"/>
            <a:ext cx="1583700" cy="56100"/>
          </a:xfrm>
          <a:prstGeom prst="bentConnector4">
            <a:avLst>
              <a:gd fmla="val 13800" name="adj1"/>
              <a:gd fmla="val 52446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3"/>
          <p:cNvCxnSpPr>
            <a:endCxn id="382" idx="2"/>
          </p:cNvCxnSpPr>
          <p:nvPr/>
        </p:nvCxnSpPr>
        <p:spPr>
          <a:xfrm flipH="1" rot="10800000">
            <a:off x="5808050" y="4234200"/>
            <a:ext cx="1324200" cy="11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